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6" r:id="rId1"/>
  </p:sldMasterIdLst>
  <p:notesMasterIdLst>
    <p:notesMasterId r:id="rId35"/>
  </p:notesMasterIdLst>
  <p:sldIdLst>
    <p:sldId id="256" r:id="rId2"/>
    <p:sldId id="257" r:id="rId3"/>
    <p:sldId id="258" r:id="rId4"/>
    <p:sldId id="266" r:id="rId5"/>
    <p:sldId id="264" r:id="rId6"/>
    <p:sldId id="267" r:id="rId7"/>
    <p:sldId id="273" r:id="rId8"/>
    <p:sldId id="268" r:id="rId9"/>
    <p:sldId id="287" r:id="rId10"/>
    <p:sldId id="281" r:id="rId11"/>
    <p:sldId id="284" r:id="rId12"/>
    <p:sldId id="282" r:id="rId13"/>
    <p:sldId id="285" r:id="rId14"/>
    <p:sldId id="289" r:id="rId15"/>
    <p:sldId id="294" r:id="rId16"/>
    <p:sldId id="290" r:id="rId17"/>
    <p:sldId id="288" r:id="rId18"/>
    <p:sldId id="286" r:id="rId19"/>
    <p:sldId id="291" r:id="rId20"/>
    <p:sldId id="292" r:id="rId21"/>
    <p:sldId id="293" r:id="rId22"/>
    <p:sldId id="295" r:id="rId23"/>
    <p:sldId id="296" r:id="rId24"/>
    <p:sldId id="297" r:id="rId25"/>
    <p:sldId id="280" r:id="rId26"/>
    <p:sldId id="270" r:id="rId27"/>
    <p:sldId id="300" r:id="rId28"/>
    <p:sldId id="299" r:id="rId29"/>
    <p:sldId id="303" r:id="rId30"/>
    <p:sldId id="298" r:id="rId31"/>
    <p:sldId id="301" r:id="rId32"/>
    <p:sldId id="302" r:id="rId33"/>
    <p:sldId id="304" r:id="rId34"/>
  </p:sldIdLst>
  <p:sldSz cx="14630400" cy="8229600"/>
  <p:notesSz cx="8229600" cy="14630400"/>
  <p:embeddedFontLst>
    <p:embeddedFont>
      <p:font typeface="Berlin Sans FB Demi" panose="020E0802020502020306" pitchFamily="34" charset="0"/>
      <p:bold r:id="rId36"/>
    </p:embeddedFont>
    <p:embeddedFont>
      <p:font typeface="Outfit Medium" panose="020B0604020202020204" charset="0"/>
      <p:regular r:id="rId37"/>
    </p:embeddedFont>
    <p:embeddedFont>
      <p:font typeface="Tw Cen MT" panose="020B0602020104020603" pitchFamily="34" charset="0"/>
      <p:regular r:id="rId38"/>
      <p:bold r:id="rId39"/>
      <p:italic r:id="rId40"/>
      <p:boldItalic r:id="rId41"/>
    </p:embeddedFont>
    <p:embeddedFont>
      <p:font typeface="Tw Cen MT Condensed" panose="020B0606020104020203" pitchFamily="34" charset="0"/>
      <p:regular r:id="rId42"/>
      <p:bold r:id="rId43"/>
    </p:embeddedFont>
    <p:embeddedFont>
      <p:font typeface="Wingdings 3" panose="05040102010807070707" pitchFamily="18" charset="2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1" autoAdjust="0"/>
  </p:normalViewPr>
  <p:slideViewPr>
    <p:cSldViewPr snapToGrid="0" snapToObjects="1">
      <p:cViewPr varScale="1">
        <p:scale>
          <a:sx n="56" d="100"/>
          <a:sy n="56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0D53C-F90B-487B-8269-29FF66ECF965}" type="doc">
      <dgm:prSet loTypeId="urn:microsoft.com/office/officeart/2005/8/layout/equati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AU"/>
        </a:p>
      </dgm:t>
    </dgm:pt>
    <dgm:pt modelId="{46EEF603-A73B-4FD5-A0D0-BF721E72D8BE}">
      <dgm:prSet phldrT="[Text]" phldr="0" custT="1"/>
      <dgm:spPr/>
      <dgm:t>
        <a:bodyPr/>
        <a:lstStyle/>
        <a:p>
          <a:r>
            <a:rPr lang="en-AU" sz="2400" dirty="0"/>
            <a:t>Intro</a:t>
          </a:r>
        </a:p>
      </dgm:t>
    </dgm:pt>
    <dgm:pt modelId="{AB2F7F05-AD67-4B41-B643-1ACD9A8BCFD6}" type="parTrans" cxnId="{7DEE9090-37C7-41A8-8157-7CBB6E4BA502}">
      <dgm:prSet/>
      <dgm:spPr/>
      <dgm:t>
        <a:bodyPr/>
        <a:lstStyle/>
        <a:p>
          <a:endParaRPr lang="en-AU"/>
        </a:p>
      </dgm:t>
    </dgm:pt>
    <dgm:pt modelId="{2C135019-D29D-48CC-814E-C286CC615B63}" type="sibTrans" cxnId="{7DEE9090-37C7-41A8-8157-7CBB6E4BA502}">
      <dgm:prSet/>
      <dgm:spPr/>
      <dgm:t>
        <a:bodyPr/>
        <a:lstStyle/>
        <a:p>
          <a:endParaRPr lang="en-AU"/>
        </a:p>
      </dgm:t>
    </dgm:pt>
    <dgm:pt modelId="{2F8A02A9-FB48-442A-A241-2EBDC2B3783D}">
      <dgm:prSet phldrT="[Text]" phldr="0" custT="1"/>
      <dgm:spPr/>
      <dgm:t>
        <a:bodyPr/>
        <a:lstStyle/>
        <a:p>
          <a:r>
            <a:rPr lang="en-AU" sz="2400" dirty="0"/>
            <a:t>Audience</a:t>
          </a:r>
        </a:p>
      </dgm:t>
    </dgm:pt>
    <dgm:pt modelId="{F8AC9EF7-0C3C-4D6B-9D76-5756040FE13E}" type="parTrans" cxnId="{056C6E14-FE3A-4596-94DB-D160CD4D7325}">
      <dgm:prSet/>
      <dgm:spPr/>
      <dgm:t>
        <a:bodyPr/>
        <a:lstStyle/>
        <a:p>
          <a:endParaRPr lang="en-AU"/>
        </a:p>
      </dgm:t>
    </dgm:pt>
    <dgm:pt modelId="{29C960EB-BADE-43C7-8BCD-8C1311BEF273}" type="sibTrans" cxnId="{056C6E14-FE3A-4596-94DB-D160CD4D7325}">
      <dgm:prSet/>
      <dgm:spPr/>
      <dgm:t>
        <a:bodyPr/>
        <a:lstStyle/>
        <a:p>
          <a:endParaRPr lang="en-AU"/>
        </a:p>
      </dgm:t>
    </dgm:pt>
    <dgm:pt modelId="{F9F31071-5AB8-4D36-A774-A5C3A9CC33A5}">
      <dgm:prSet phldrT="[Text]" phldr="0" custT="1"/>
      <dgm:spPr/>
      <dgm:t>
        <a:bodyPr/>
        <a:lstStyle/>
        <a:p>
          <a:r>
            <a:rPr lang="en-AU" sz="2400" dirty="0"/>
            <a:t>EDA</a:t>
          </a:r>
        </a:p>
      </dgm:t>
    </dgm:pt>
    <dgm:pt modelId="{4D120D49-3F29-4699-8AEC-51275A18F7AB}" type="parTrans" cxnId="{943EF157-6A9E-4FED-9E0B-9D085C381F45}">
      <dgm:prSet/>
      <dgm:spPr/>
      <dgm:t>
        <a:bodyPr/>
        <a:lstStyle/>
        <a:p>
          <a:endParaRPr lang="en-AU"/>
        </a:p>
      </dgm:t>
    </dgm:pt>
    <dgm:pt modelId="{6C9FD797-9B15-4C3E-9A68-4E1754E8D8D1}" type="sibTrans" cxnId="{943EF157-6A9E-4FED-9E0B-9D085C381F45}">
      <dgm:prSet/>
      <dgm:spPr/>
      <dgm:t>
        <a:bodyPr/>
        <a:lstStyle/>
        <a:p>
          <a:endParaRPr lang="en-AU"/>
        </a:p>
      </dgm:t>
    </dgm:pt>
    <dgm:pt modelId="{E2376622-ED66-4D31-BA80-2B1CE736581F}">
      <dgm:prSet phldrT="[Text]" phldr="0" custT="1"/>
      <dgm:spPr/>
      <dgm:t>
        <a:bodyPr/>
        <a:lstStyle/>
        <a:p>
          <a:r>
            <a:rPr lang="en-AU" sz="2400" dirty="0"/>
            <a:t>ML Models</a:t>
          </a:r>
        </a:p>
      </dgm:t>
    </dgm:pt>
    <dgm:pt modelId="{DD737167-D08C-4C23-ADDB-4A80AC8EBBA6}" type="parTrans" cxnId="{BFBFC43F-626E-4146-8A54-E4A6A5DAD780}">
      <dgm:prSet/>
      <dgm:spPr/>
      <dgm:t>
        <a:bodyPr/>
        <a:lstStyle/>
        <a:p>
          <a:endParaRPr lang="en-AU"/>
        </a:p>
      </dgm:t>
    </dgm:pt>
    <dgm:pt modelId="{0E403660-B608-4C04-9A8C-D384BABE003A}" type="sibTrans" cxnId="{BFBFC43F-626E-4146-8A54-E4A6A5DAD780}">
      <dgm:prSet/>
      <dgm:spPr/>
      <dgm:t>
        <a:bodyPr/>
        <a:lstStyle/>
        <a:p>
          <a:endParaRPr lang="en-AU"/>
        </a:p>
      </dgm:t>
    </dgm:pt>
    <dgm:pt modelId="{775D982A-9D6A-43FD-9761-2BADFAD95830}">
      <dgm:prSet phldrT="[Text]" phldr="0" custT="1"/>
      <dgm:spPr/>
      <dgm:t>
        <a:bodyPr/>
        <a:lstStyle/>
        <a:p>
          <a:r>
            <a:rPr lang="en-AU" sz="2400" dirty="0"/>
            <a:t>Recommendations</a:t>
          </a:r>
        </a:p>
      </dgm:t>
    </dgm:pt>
    <dgm:pt modelId="{D8F6F8AB-0EE0-4E5A-ACE1-0B40CDD5F0CE}" type="parTrans" cxnId="{B190FC2D-C1BF-4B73-8972-1E7F4581B915}">
      <dgm:prSet/>
      <dgm:spPr/>
      <dgm:t>
        <a:bodyPr/>
        <a:lstStyle/>
        <a:p>
          <a:endParaRPr lang="en-AU"/>
        </a:p>
      </dgm:t>
    </dgm:pt>
    <dgm:pt modelId="{7B097A5B-C751-4BD1-B357-0F349AC21EEA}" type="sibTrans" cxnId="{B190FC2D-C1BF-4B73-8972-1E7F4581B915}">
      <dgm:prSet/>
      <dgm:spPr/>
      <dgm:t>
        <a:bodyPr/>
        <a:lstStyle/>
        <a:p>
          <a:endParaRPr lang="en-AU"/>
        </a:p>
      </dgm:t>
    </dgm:pt>
    <dgm:pt modelId="{634A6BD1-FCBD-409F-B171-60680E97B117}" type="pres">
      <dgm:prSet presAssocID="{B7C0D53C-F90B-487B-8269-29FF66ECF965}" presName="linearFlow" presStyleCnt="0">
        <dgm:presLayoutVars>
          <dgm:dir/>
          <dgm:resizeHandles val="exact"/>
        </dgm:presLayoutVars>
      </dgm:prSet>
      <dgm:spPr/>
    </dgm:pt>
    <dgm:pt modelId="{4D6F66D4-E929-411A-83F5-A5EEAC2AAF6D}" type="pres">
      <dgm:prSet presAssocID="{46EEF603-A73B-4FD5-A0D0-BF721E72D8BE}" presName="node" presStyleLbl="node1" presStyleIdx="0" presStyleCnt="5">
        <dgm:presLayoutVars>
          <dgm:bulletEnabled val="1"/>
        </dgm:presLayoutVars>
      </dgm:prSet>
      <dgm:spPr/>
    </dgm:pt>
    <dgm:pt modelId="{A7B20178-17C5-47CD-9356-A270AA7A079C}" type="pres">
      <dgm:prSet presAssocID="{2C135019-D29D-48CC-814E-C286CC615B63}" presName="spacerL" presStyleCnt="0"/>
      <dgm:spPr/>
    </dgm:pt>
    <dgm:pt modelId="{EB6D8931-5C55-4C9E-810D-40FD2546316A}" type="pres">
      <dgm:prSet presAssocID="{2C135019-D29D-48CC-814E-C286CC615B63}" presName="sibTrans" presStyleLbl="sibTrans2D1" presStyleIdx="0" presStyleCnt="4"/>
      <dgm:spPr/>
    </dgm:pt>
    <dgm:pt modelId="{E4606CD0-33F1-4918-B773-53A5C0CD36DF}" type="pres">
      <dgm:prSet presAssocID="{2C135019-D29D-48CC-814E-C286CC615B63}" presName="spacerR" presStyleCnt="0"/>
      <dgm:spPr/>
    </dgm:pt>
    <dgm:pt modelId="{A1826D98-8A41-4920-B2C8-FC07C61E7CF2}" type="pres">
      <dgm:prSet presAssocID="{2F8A02A9-FB48-442A-A241-2EBDC2B3783D}" presName="node" presStyleLbl="node1" presStyleIdx="1" presStyleCnt="5">
        <dgm:presLayoutVars>
          <dgm:bulletEnabled val="1"/>
        </dgm:presLayoutVars>
      </dgm:prSet>
      <dgm:spPr/>
    </dgm:pt>
    <dgm:pt modelId="{5A2CB303-F99C-4E98-A89D-944D6B40A137}" type="pres">
      <dgm:prSet presAssocID="{29C960EB-BADE-43C7-8BCD-8C1311BEF273}" presName="spacerL" presStyleCnt="0"/>
      <dgm:spPr/>
    </dgm:pt>
    <dgm:pt modelId="{18FD3E56-7392-4D97-A3D7-116BF177A41A}" type="pres">
      <dgm:prSet presAssocID="{29C960EB-BADE-43C7-8BCD-8C1311BEF273}" presName="sibTrans" presStyleLbl="sibTrans2D1" presStyleIdx="1" presStyleCnt="4"/>
      <dgm:spPr/>
    </dgm:pt>
    <dgm:pt modelId="{4DE57A4C-3802-425A-AC1A-C8A73AAF0313}" type="pres">
      <dgm:prSet presAssocID="{29C960EB-BADE-43C7-8BCD-8C1311BEF273}" presName="spacerR" presStyleCnt="0"/>
      <dgm:spPr/>
    </dgm:pt>
    <dgm:pt modelId="{92353774-9662-4F12-8D38-20366330469B}" type="pres">
      <dgm:prSet presAssocID="{F9F31071-5AB8-4D36-A774-A5C3A9CC33A5}" presName="node" presStyleLbl="node1" presStyleIdx="2" presStyleCnt="5">
        <dgm:presLayoutVars>
          <dgm:bulletEnabled val="1"/>
        </dgm:presLayoutVars>
      </dgm:prSet>
      <dgm:spPr/>
    </dgm:pt>
    <dgm:pt modelId="{340E8284-372A-4C8F-A49C-6ADA1AF44CED}" type="pres">
      <dgm:prSet presAssocID="{6C9FD797-9B15-4C3E-9A68-4E1754E8D8D1}" presName="spacerL" presStyleCnt="0"/>
      <dgm:spPr/>
    </dgm:pt>
    <dgm:pt modelId="{C3114955-5038-46AB-A7F2-E082B7149194}" type="pres">
      <dgm:prSet presAssocID="{6C9FD797-9B15-4C3E-9A68-4E1754E8D8D1}" presName="sibTrans" presStyleLbl="sibTrans2D1" presStyleIdx="2" presStyleCnt="4"/>
      <dgm:spPr/>
    </dgm:pt>
    <dgm:pt modelId="{FC4C29D8-C79D-4905-9883-5718BDB8D596}" type="pres">
      <dgm:prSet presAssocID="{6C9FD797-9B15-4C3E-9A68-4E1754E8D8D1}" presName="spacerR" presStyleCnt="0"/>
      <dgm:spPr/>
    </dgm:pt>
    <dgm:pt modelId="{22BE4D03-141D-431C-8443-DE6B44E6221B}" type="pres">
      <dgm:prSet presAssocID="{E2376622-ED66-4D31-BA80-2B1CE736581F}" presName="node" presStyleLbl="node1" presStyleIdx="3" presStyleCnt="5">
        <dgm:presLayoutVars>
          <dgm:bulletEnabled val="1"/>
        </dgm:presLayoutVars>
      </dgm:prSet>
      <dgm:spPr/>
    </dgm:pt>
    <dgm:pt modelId="{D426B748-3280-4EF0-8E23-68E73F062574}" type="pres">
      <dgm:prSet presAssocID="{0E403660-B608-4C04-9A8C-D384BABE003A}" presName="spacerL" presStyleCnt="0"/>
      <dgm:spPr/>
    </dgm:pt>
    <dgm:pt modelId="{242BB877-D9B5-4657-A738-9955FD0894A5}" type="pres">
      <dgm:prSet presAssocID="{0E403660-B608-4C04-9A8C-D384BABE003A}" presName="sibTrans" presStyleLbl="sibTrans2D1" presStyleIdx="3" presStyleCnt="4"/>
      <dgm:spPr/>
    </dgm:pt>
    <dgm:pt modelId="{E458FA74-87D5-4F75-86B2-9A56A01D3B35}" type="pres">
      <dgm:prSet presAssocID="{0E403660-B608-4C04-9A8C-D384BABE003A}" presName="spacerR" presStyleCnt="0"/>
      <dgm:spPr/>
    </dgm:pt>
    <dgm:pt modelId="{AA1A2D56-0D62-43AD-AF4E-8221F33FA01F}" type="pres">
      <dgm:prSet presAssocID="{775D982A-9D6A-43FD-9761-2BADFAD95830}" presName="node" presStyleLbl="node1" presStyleIdx="4" presStyleCnt="5">
        <dgm:presLayoutVars>
          <dgm:bulletEnabled val="1"/>
        </dgm:presLayoutVars>
      </dgm:prSet>
      <dgm:spPr>
        <a:prstGeom prst="can">
          <a:avLst/>
        </a:prstGeom>
      </dgm:spPr>
    </dgm:pt>
  </dgm:ptLst>
  <dgm:cxnLst>
    <dgm:cxn modelId="{AE8E2C08-36E9-4B97-A8B4-D33C4C27E0D3}" type="presOf" srcId="{E2376622-ED66-4D31-BA80-2B1CE736581F}" destId="{22BE4D03-141D-431C-8443-DE6B44E6221B}" srcOrd="0" destOrd="0" presId="urn:microsoft.com/office/officeart/2005/8/layout/equation1"/>
    <dgm:cxn modelId="{056C6E14-FE3A-4596-94DB-D160CD4D7325}" srcId="{B7C0D53C-F90B-487B-8269-29FF66ECF965}" destId="{2F8A02A9-FB48-442A-A241-2EBDC2B3783D}" srcOrd="1" destOrd="0" parTransId="{F8AC9EF7-0C3C-4D6B-9D76-5756040FE13E}" sibTransId="{29C960EB-BADE-43C7-8BCD-8C1311BEF273}"/>
    <dgm:cxn modelId="{B190FC2D-C1BF-4B73-8972-1E7F4581B915}" srcId="{B7C0D53C-F90B-487B-8269-29FF66ECF965}" destId="{775D982A-9D6A-43FD-9761-2BADFAD95830}" srcOrd="4" destOrd="0" parTransId="{D8F6F8AB-0EE0-4E5A-ACE1-0B40CDD5F0CE}" sibTransId="{7B097A5B-C751-4BD1-B357-0F349AC21EEA}"/>
    <dgm:cxn modelId="{BFBFC43F-626E-4146-8A54-E4A6A5DAD780}" srcId="{B7C0D53C-F90B-487B-8269-29FF66ECF965}" destId="{E2376622-ED66-4D31-BA80-2B1CE736581F}" srcOrd="3" destOrd="0" parTransId="{DD737167-D08C-4C23-ADDB-4A80AC8EBBA6}" sibTransId="{0E403660-B608-4C04-9A8C-D384BABE003A}"/>
    <dgm:cxn modelId="{943EF157-6A9E-4FED-9E0B-9D085C381F45}" srcId="{B7C0D53C-F90B-487B-8269-29FF66ECF965}" destId="{F9F31071-5AB8-4D36-A774-A5C3A9CC33A5}" srcOrd="2" destOrd="0" parTransId="{4D120D49-3F29-4699-8AEC-51275A18F7AB}" sibTransId="{6C9FD797-9B15-4C3E-9A68-4E1754E8D8D1}"/>
    <dgm:cxn modelId="{35EC957D-E59E-4718-9F71-CD5934E1C626}" type="presOf" srcId="{46EEF603-A73B-4FD5-A0D0-BF721E72D8BE}" destId="{4D6F66D4-E929-411A-83F5-A5EEAC2AAF6D}" srcOrd="0" destOrd="0" presId="urn:microsoft.com/office/officeart/2005/8/layout/equation1"/>
    <dgm:cxn modelId="{1A618783-6333-4C73-A703-00156140E420}" type="presOf" srcId="{2F8A02A9-FB48-442A-A241-2EBDC2B3783D}" destId="{A1826D98-8A41-4920-B2C8-FC07C61E7CF2}" srcOrd="0" destOrd="0" presId="urn:microsoft.com/office/officeart/2005/8/layout/equation1"/>
    <dgm:cxn modelId="{B2FB5A84-8645-4BFA-A7B4-0246C6A58285}" type="presOf" srcId="{6C9FD797-9B15-4C3E-9A68-4E1754E8D8D1}" destId="{C3114955-5038-46AB-A7F2-E082B7149194}" srcOrd="0" destOrd="0" presId="urn:microsoft.com/office/officeart/2005/8/layout/equation1"/>
    <dgm:cxn modelId="{7DEE9090-37C7-41A8-8157-7CBB6E4BA502}" srcId="{B7C0D53C-F90B-487B-8269-29FF66ECF965}" destId="{46EEF603-A73B-4FD5-A0D0-BF721E72D8BE}" srcOrd="0" destOrd="0" parTransId="{AB2F7F05-AD67-4B41-B643-1ACD9A8BCFD6}" sibTransId="{2C135019-D29D-48CC-814E-C286CC615B63}"/>
    <dgm:cxn modelId="{596E0AA0-2A0B-4118-BE2E-11FDA3B01DD7}" type="presOf" srcId="{29C960EB-BADE-43C7-8BCD-8C1311BEF273}" destId="{18FD3E56-7392-4D97-A3D7-116BF177A41A}" srcOrd="0" destOrd="0" presId="urn:microsoft.com/office/officeart/2005/8/layout/equation1"/>
    <dgm:cxn modelId="{AF6B84C5-881F-45F3-9C77-832A674E7C37}" type="presOf" srcId="{0E403660-B608-4C04-9A8C-D384BABE003A}" destId="{242BB877-D9B5-4657-A738-9955FD0894A5}" srcOrd="0" destOrd="0" presId="urn:microsoft.com/office/officeart/2005/8/layout/equation1"/>
    <dgm:cxn modelId="{9426CBD0-7EB1-4A42-A4F9-B50AE41C9D6B}" type="presOf" srcId="{F9F31071-5AB8-4D36-A774-A5C3A9CC33A5}" destId="{92353774-9662-4F12-8D38-20366330469B}" srcOrd="0" destOrd="0" presId="urn:microsoft.com/office/officeart/2005/8/layout/equation1"/>
    <dgm:cxn modelId="{FF0B35D1-0519-454D-B531-5BC10C351687}" type="presOf" srcId="{775D982A-9D6A-43FD-9761-2BADFAD95830}" destId="{AA1A2D56-0D62-43AD-AF4E-8221F33FA01F}" srcOrd="0" destOrd="0" presId="urn:microsoft.com/office/officeart/2005/8/layout/equation1"/>
    <dgm:cxn modelId="{9CCE6BD2-5E2C-40F2-89A9-997C7C68E9D7}" type="presOf" srcId="{B7C0D53C-F90B-487B-8269-29FF66ECF965}" destId="{634A6BD1-FCBD-409F-B171-60680E97B117}" srcOrd="0" destOrd="0" presId="urn:microsoft.com/office/officeart/2005/8/layout/equation1"/>
    <dgm:cxn modelId="{61BA20FB-96DD-40E6-9AF6-86E988C7905B}" type="presOf" srcId="{2C135019-D29D-48CC-814E-C286CC615B63}" destId="{EB6D8931-5C55-4C9E-810D-40FD2546316A}" srcOrd="0" destOrd="0" presId="urn:microsoft.com/office/officeart/2005/8/layout/equation1"/>
    <dgm:cxn modelId="{8F325F9D-F798-4C19-95D8-25558EA62285}" type="presParOf" srcId="{634A6BD1-FCBD-409F-B171-60680E97B117}" destId="{4D6F66D4-E929-411A-83F5-A5EEAC2AAF6D}" srcOrd="0" destOrd="0" presId="urn:microsoft.com/office/officeart/2005/8/layout/equation1"/>
    <dgm:cxn modelId="{25ED03A9-15FC-4743-84E4-5E135689EB48}" type="presParOf" srcId="{634A6BD1-FCBD-409F-B171-60680E97B117}" destId="{A7B20178-17C5-47CD-9356-A270AA7A079C}" srcOrd="1" destOrd="0" presId="urn:microsoft.com/office/officeart/2005/8/layout/equation1"/>
    <dgm:cxn modelId="{3C595566-2D2A-4E7C-B958-ABBE969825E2}" type="presParOf" srcId="{634A6BD1-FCBD-409F-B171-60680E97B117}" destId="{EB6D8931-5C55-4C9E-810D-40FD2546316A}" srcOrd="2" destOrd="0" presId="urn:microsoft.com/office/officeart/2005/8/layout/equation1"/>
    <dgm:cxn modelId="{309367CD-A067-4197-9F6B-FFCBBB333E56}" type="presParOf" srcId="{634A6BD1-FCBD-409F-B171-60680E97B117}" destId="{E4606CD0-33F1-4918-B773-53A5C0CD36DF}" srcOrd="3" destOrd="0" presId="urn:microsoft.com/office/officeart/2005/8/layout/equation1"/>
    <dgm:cxn modelId="{22CE27FC-3B0A-45C0-95C5-7BE66CE5CEAA}" type="presParOf" srcId="{634A6BD1-FCBD-409F-B171-60680E97B117}" destId="{A1826D98-8A41-4920-B2C8-FC07C61E7CF2}" srcOrd="4" destOrd="0" presId="urn:microsoft.com/office/officeart/2005/8/layout/equation1"/>
    <dgm:cxn modelId="{BE9476C2-7B21-418E-857C-CC13F60C0B0C}" type="presParOf" srcId="{634A6BD1-FCBD-409F-B171-60680E97B117}" destId="{5A2CB303-F99C-4E98-A89D-944D6B40A137}" srcOrd="5" destOrd="0" presId="urn:microsoft.com/office/officeart/2005/8/layout/equation1"/>
    <dgm:cxn modelId="{ECB5AF38-4F86-4D77-9961-CDD5166F771F}" type="presParOf" srcId="{634A6BD1-FCBD-409F-B171-60680E97B117}" destId="{18FD3E56-7392-4D97-A3D7-116BF177A41A}" srcOrd="6" destOrd="0" presId="urn:microsoft.com/office/officeart/2005/8/layout/equation1"/>
    <dgm:cxn modelId="{98761067-348B-4112-A695-D305E93041FF}" type="presParOf" srcId="{634A6BD1-FCBD-409F-B171-60680E97B117}" destId="{4DE57A4C-3802-425A-AC1A-C8A73AAF0313}" srcOrd="7" destOrd="0" presId="urn:microsoft.com/office/officeart/2005/8/layout/equation1"/>
    <dgm:cxn modelId="{E686B288-87FE-4749-9696-16D5CC58ECE2}" type="presParOf" srcId="{634A6BD1-FCBD-409F-B171-60680E97B117}" destId="{92353774-9662-4F12-8D38-20366330469B}" srcOrd="8" destOrd="0" presId="urn:microsoft.com/office/officeart/2005/8/layout/equation1"/>
    <dgm:cxn modelId="{402D0E32-E61C-4D63-8CDA-5E4D0B90199F}" type="presParOf" srcId="{634A6BD1-FCBD-409F-B171-60680E97B117}" destId="{340E8284-372A-4C8F-A49C-6ADA1AF44CED}" srcOrd="9" destOrd="0" presId="urn:microsoft.com/office/officeart/2005/8/layout/equation1"/>
    <dgm:cxn modelId="{B5946048-2331-45E3-BB79-57D4318AF849}" type="presParOf" srcId="{634A6BD1-FCBD-409F-B171-60680E97B117}" destId="{C3114955-5038-46AB-A7F2-E082B7149194}" srcOrd="10" destOrd="0" presId="urn:microsoft.com/office/officeart/2005/8/layout/equation1"/>
    <dgm:cxn modelId="{3D2E6348-A3B8-45DB-A750-8753848AC49B}" type="presParOf" srcId="{634A6BD1-FCBD-409F-B171-60680E97B117}" destId="{FC4C29D8-C79D-4905-9883-5718BDB8D596}" srcOrd="11" destOrd="0" presId="urn:microsoft.com/office/officeart/2005/8/layout/equation1"/>
    <dgm:cxn modelId="{FD4BD95F-13F3-4804-9F0A-C9DEE1E9EA70}" type="presParOf" srcId="{634A6BD1-FCBD-409F-B171-60680E97B117}" destId="{22BE4D03-141D-431C-8443-DE6B44E6221B}" srcOrd="12" destOrd="0" presId="urn:microsoft.com/office/officeart/2005/8/layout/equation1"/>
    <dgm:cxn modelId="{11A456EC-961D-4D40-9058-2DF6D9C066B6}" type="presParOf" srcId="{634A6BD1-FCBD-409F-B171-60680E97B117}" destId="{D426B748-3280-4EF0-8E23-68E73F062574}" srcOrd="13" destOrd="0" presId="urn:microsoft.com/office/officeart/2005/8/layout/equation1"/>
    <dgm:cxn modelId="{3C5C4B90-0D44-4A15-B83B-D879722EBFEF}" type="presParOf" srcId="{634A6BD1-FCBD-409F-B171-60680E97B117}" destId="{242BB877-D9B5-4657-A738-9955FD0894A5}" srcOrd="14" destOrd="0" presId="urn:microsoft.com/office/officeart/2005/8/layout/equation1"/>
    <dgm:cxn modelId="{AAF4FDF2-12EC-4313-AFE5-1E459B77D8BA}" type="presParOf" srcId="{634A6BD1-FCBD-409F-B171-60680E97B117}" destId="{E458FA74-87D5-4F75-86B2-9A56A01D3B35}" srcOrd="15" destOrd="0" presId="urn:microsoft.com/office/officeart/2005/8/layout/equation1"/>
    <dgm:cxn modelId="{C8784202-9112-43BB-BE44-9CFEF9ED3990}" type="presParOf" srcId="{634A6BD1-FCBD-409F-B171-60680E97B117}" destId="{AA1A2D56-0D62-43AD-AF4E-8221F33FA01F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10D5CB-DDB6-4711-96C9-7FAF0D2F33B9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AU"/>
        </a:p>
      </dgm:t>
    </dgm:pt>
    <dgm:pt modelId="{7801BC0C-FFB2-4020-9AFC-EDFA5ED3CC54}">
      <dgm:prSet/>
      <dgm:spPr/>
      <dgm:t>
        <a:bodyPr/>
        <a:lstStyle/>
        <a:p>
          <a:pPr algn="ctr"/>
          <a:r>
            <a:rPr lang="en-US" b="1" dirty="0"/>
            <a:t>1. Model Impact</a:t>
          </a:r>
          <a:br>
            <a:rPr lang="en-US" dirty="0"/>
          </a:br>
          <a:endParaRPr lang="en-AU" dirty="0"/>
        </a:p>
      </dgm:t>
    </dgm:pt>
    <dgm:pt modelId="{63F7E11F-6AFC-4380-A679-F7B7DE8B6040}" type="parTrans" cxnId="{8CABECFF-A078-417D-87F5-1DA99271C82D}">
      <dgm:prSet/>
      <dgm:spPr/>
      <dgm:t>
        <a:bodyPr/>
        <a:lstStyle/>
        <a:p>
          <a:endParaRPr lang="en-AU"/>
        </a:p>
      </dgm:t>
    </dgm:pt>
    <dgm:pt modelId="{A7378537-F1B9-497B-9CC6-8811A0ED2EAC}" type="sibTrans" cxnId="{8CABECFF-A078-417D-87F5-1DA99271C82D}">
      <dgm:prSet/>
      <dgm:spPr/>
      <dgm:t>
        <a:bodyPr/>
        <a:lstStyle/>
        <a:p>
          <a:endParaRPr lang="en-AU"/>
        </a:p>
      </dgm:t>
    </dgm:pt>
    <dgm:pt modelId="{95064290-B4F4-446D-B026-F78F972570B0}">
      <dgm:prSet/>
      <dgm:spPr/>
      <dgm:t>
        <a:bodyPr/>
        <a:lstStyle/>
        <a:p>
          <a:pPr algn="ctr"/>
          <a:r>
            <a:rPr lang="en-US" b="1" dirty="0"/>
            <a:t>2. Why it matters</a:t>
          </a:r>
          <a:br>
            <a:rPr lang="en-US" dirty="0"/>
          </a:br>
          <a:endParaRPr lang="en-AU" dirty="0"/>
        </a:p>
      </dgm:t>
    </dgm:pt>
    <dgm:pt modelId="{897ED345-ACD6-47A5-892F-6AFE5983DE48}" type="parTrans" cxnId="{2F673207-852C-4B74-85BD-6824BBE88C32}">
      <dgm:prSet/>
      <dgm:spPr/>
      <dgm:t>
        <a:bodyPr/>
        <a:lstStyle/>
        <a:p>
          <a:endParaRPr lang="en-AU"/>
        </a:p>
      </dgm:t>
    </dgm:pt>
    <dgm:pt modelId="{791A8CF1-1FED-4CB0-B476-6109B037D1F6}" type="sibTrans" cxnId="{2F673207-852C-4B74-85BD-6824BBE88C32}">
      <dgm:prSet/>
      <dgm:spPr/>
      <dgm:t>
        <a:bodyPr/>
        <a:lstStyle/>
        <a:p>
          <a:endParaRPr lang="en-AU"/>
        </a:p>
      </dgm:t>
    </dgm:pt>
    <dgm:pt modelId="{D8EDFCDA-3CF8-4035-A8A8-05F232F81B07}">
      <dgm:prSet/>
      <dgm:spPr/>
      <dgm:t>
        <a:bodyPr/>
        <a:lstStyle/>
        <a:p>
          <a:pPr algn="ctr"/>
          <a:r>
            <a:rPr lang="en-US" b="1" dirty="0"/>
            <a:t>3. Stakeholder Action Plan</a:t>
          </a:r>
          <a:br>
            <a:rPr lang="en-US" dirty="0"/>
          </a:br>
          <a:endParaRPr lang="en-AU" dirty="0"/>
        </a:p>
      </dgm:t>
    </dgm:pt>
    <dgm:pt modelId="{5E24A976-F308-40BA-8FC1-B1D19BF11BB7}" type="parTrans" cxnId="{E174F5E0-709A-42CD-BE5D-BED779DE4804}">
      <dgm:prSet/>
      <dgm:spPr/>
      <dgm:t>
        <a:bodyPr/>
        <a:lstStyle/>
        <a:p>
          <a:endParaRPr lang="en-AU"/>
        </a:p>
      </dgm:t>
    </dgm:pt>
    <dgm:pt modelId="{22B4D5D7-B40F-4678-9D6C-0AC82992B21B}" type="sibTrans" cxnId="{E174F5E0-709A-42CD-BE5D-BED779DE4804}">
      <dgm:prSet/>
      <dgm:spPr/>
      <dgm:t>
        <a:bodyPr/>
        <a:lstStyle/>
        <a:p>
          <a:endParaRPr lang="en-AU"/>
        </a:p>
      </dgm:t>
    </dgm:pt>
    <dgm:pt modelId="{C90B5DDB-A9A5-4021-BDE9-9A3ADD918BCF}">
      <dgm:prSet/>
      <dgm:spPr/>
      <dgm:t>
        <a:bodyPr/>
        <a:lstStyle/>
        <a:p>
          <a:pPr algn="ctr"/>
          <a:r>
            <a:rPr lang="en-US" b="1" dirty="0"/>
            <a:t>4. Future Improvements &amp; Limitations Awareness</a:t>
          </a:r>
          <a:br>
            <a:rPr lang="en-US" dirty="0"/>
          </a:br>
          <a:endParaRPr lang="en-AU" dirty="0"/>
        </a:p>
      </dgm:t>
    </dgm:pt>
    <dgm:pt modelId="{CB4FC91F-47E5-4FC1-8A52-3E50B2D659DC}" type="parTrans" cxnId="{72637813-EAA0-4EB2-B703-EC2A9BF5895F}">
      <dgm:prSet/>
      <dgm:spPr/>
      <dgm:t>
        <a:bodyPr/>
        <a:lstStyle/>
        <a:p>
          <a:endParaRPr lang="en-AU"/>
        </a:p>
      </dgm:t>
    </dgm:pt>
    <dgm:pt modelId="{CC3D913F-86D9-45CF-998F-B49D5D7D1854}" type="sibTrans" cxnId="{72637813-EAA0-4EB2-B703-EC2A9BF5895F}">
      <dgm:prSet/>
      <dgm:spPr/>
      <dgm:t>
        <a:bodyPr/>
        <a:lstStyle/>
        <a:p>
          <a:endParaRPr lang="en-AU"/>
        </a:p>
      </dgm:t>
    </dgm:pt>
    <dgm:pt modelId="{527246B4-FFF2-4EEA-A5E8-CBF97E50136F}" type="pres">
      <dgm:prSet presAssocID="{A910D5CB-DDB6-4711-96C9-7FAF0D2F33B9}" presName="linear" presStyleCnt="0">
        <dgm:presLayoutVars>
          <dgm:animLvl val="lvl"/>
          <dgm:resizeHandles val="exact"/>
        </dgm:presLayoutVars>
      </dgm:prSet>
      <dgm:spPr/>
    </dgm:pt>
    <dgm:pt modelId="{9094BB55-DC38-490A-9998-B319132A0F2F}" type="pres">
      <dgm:prSet presAssocID="{7801BC0C-FFB2-4020-9AFC-EDFA5ED3CC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30609F-1480-4395-978C-40DFD9B1949D}" type="pres">
      <dgm:prSet presAssocID="{A7378537-F1B9-497B-9CC6-8811A0ED2EAC}" presName="spacer" presStyleCnt="0"/>
      <dgm:spPr/>
    </dgm:pt>
    <dgm:pt modelId="{9656DE6D-3626-45AF-B093-3EFB64210504}" type="pres">
      <dgm:prSet presAssocID="{95064290-B4F4-446D-B026-F78F972570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CB2325-747C-434C-A4BC-80C55B063132}" type="pres">
      <dgm:prSet presAssocID="{791A8CF1-1FED-4CB0-B476-6109B037D1F6}" presName="spacer" presStyleCnt="0"/>
      <dgm:spPr/>
    </dgm:pt>
    <dgm:pt modelId="{1CA2EFEC-3CCC-4C09-AF07-DCBEC0542EEA}" type="pres">
      <dgm:prSet presAssocID="{D8EDFCDA-3CF8-4035-A8A8-05F232F81B0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247AA47-A478-4E76-84BD-88A172681165}" type="pres">
      <dgm:prSet presAssocID="{22B4D5D7-B40F-4678-9D6C-0AC82992B21B}" presName="spacer" presStyleCnt="0"/>
      <dgm:spPr/>
    </dgm:pt>
    <dgm:pt modelId="{6DFDEC46-911B-479F-A909-10114C057D4A}" type="pres">
      <dgm:prSet presAssocID="{C90B5DDB-A9A5-4021-BDE9-9A3ADD918B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326D202-D842-414C-A403-4EADEF1530C2}" type="presOf" srcId="{C90B5DDB-A9A5-4021-BDE9-9A3ADD918BCF}" destId="{6DFDEC46-911B-479F-A909-10114C057D4A}" srcOrd="0" destOrd="0" presId="urn:microsoft.com/office/officeart/2005/8/layout/vList2"/>
    <dgm:cxn modelId="{2F673207-852C-4B74-85BD-6824BBE88C32}" srcId="{A910D5CB-DDB6-4711-96C9-7FAF0D2F33B9}" destId="{95064290-B4F4-446D-B026-F78F972570B0}" srcOrd="1" destOrd="0" parTransId="{897ED345-ACD6-47A5-892F-6AFE5983DE48}" sibTransId="{791A8CF1-1FED-4CB0-B476-6109B037D1F6}"/>
    <dgm:cxn modelId="{72637813-EAA0-4EB2-B703-EC2A9BF5895F}" srcId="{A910D5CB-DDB6-4711-96C9-7FAF0D2F33B9}" destId="{C90B5DDB-A9A5-4021-BDE9-9A3ADD918BCF}" srcOrd="3" destOrd="0" parTransId="{CB4FC91F-47E5-4FC1-8A52-3E50B2D659DC}" sibTransId="{CC3D913F-86D9-45CF-998F-B49D5D7D1854}"/>
    <dgm:cxn modelId="{C6FCFA32-22B3-4E1E-A9E1-A30E55E73B18}" type="presOf" srcId="{D8EDFCDA-3CF8-4035-A8A8-05F232F81B07}" destId="{1CA2EFEC-3CCC-4C09-AF07-DCBEC0542EEA}" srcOrd="0" destOrd="0" presId="urn:microsoft.com/office/officeart/2005/8/layout/vList2"/>
    <dgm:cxn modelId="{684A404E-6C60-4144-BCB1-D42E5F57997C}" type="presOf" srcId="{A910D5CB-DDB6-4711-96C9-7FAF0D2F33B9}" destId="{527246B4-FFF2-4EEA-A5E8-CBF97E50136F}" srcOrd="0" destOrd="0" presId="urn:microsoft.com/office/officeart/2005/8/layout/vList2"/>
    <dgm:cxn modelId="{1C997F8E-9FCD-46A2-808A-E7C5C6845624}" type="presOf" srcId="{95064290-B4F4-446D-B026-F78F972570B0}" destId="{9656DE6D-3626-45AF-B093-3EFB64210504}" srcOrd="0" destOrd="0" presId="urn:microsoft.com/office/officeart/2005/8/layout/vList2"/>
    <dgm:cxn modelId="{335563B2-C0F6-4328-B14E-2CDF1E7AA44D}" type="presOf" srcId="{7801BC0C-FFB2-4020-9AFC-EDFA5ED3CC54}" destId="{9094BB55-DC38-490A-9998-B319132A0F2F}" srcOrd="0" destOrd="0" presId="urn:microsoft.com/office/officeart/2005/8/layout/vList2"/>
    <dgm:cxn modelId="{E174F5E0-709A-42CD-BE5D-BED779DE4804}" srcId="{A910D5CB-DDB6-4711-96C9-7FAF0D2F33B9}" destId="{D8EDFCDA-3CF8-4035-A8A8-05F232F81B07}" srcOrd="2" destOrd="0" parTransId="{5E24A976-F308-40BA-8FC1-B1D19BF11BB7}" sibTransId="{22B4D5D7-B40F-4678-9D6C-0AC82992B21B}"/>
    <dgm:cxn modelId="{8CABECFF-A078-417D-87F5-1DA99271C82D}" srcId="{A910D5CB-DDB6-4711-96C9-7FAF0D2F33B9}" destId="{7801BC0C-FFB2-4020-9AFC-EDFA5ED3CC54}" srcOrd="0" destOrd="0" parTransId="{63F7E11F-6AFC-4380-A679-F7B7DE8B6040}" sibTransId="{A7378537-F1B9-497B-9CC6-8811A0ED2EAC}"/>
    <dgm:cxn modelId="{E4874AE1-E7A9-4A22-AF9D-21B07FD0B7D5}" type="presParOf" srcId="{527246B4-FFF2-4EEA-A5E8-CBF97E50136F}" destId="{9094BB55-DC38-490A-9998-B319132A0F2F}" srcOrd="0" destOrd="0" presId="urn:microsoft.com/office/officeart/2005/8/layout/vList2"/>
    <dgm:cxn modelId="{6E853A19-5DC5-4896-90D9-835BEB4BB652}" type="presParOf" srcId="{527246B4-FFF2-4EEA-A5E8-CBF97E50136F}" destId="{C030609F-1480-4395-978C-40DFD9B1949D}" srcOrd="1" destOrd="0" presId="urn:microsoft.com/office/officeart/2005/8/layout/vList2"/>
    <dgm:cxn modelId="{D4C7AE07-7302-485F-9E63-0AE0E5C2880A}" type="presParOf" srcId="{527246B4-FFF2-4EEA-A5E8-CBF97E50136F}" destId="{9656DE6D-3626-45AF-B093-3EFB64210504}" srcOrd="2" destOrd="0" presId="urn:microsoft.com/office/officeart/2005/8/layout/vList2"/>
    <dgm:cxn modelId="{A9A7A0F7-CE44-431D-8A04-172BDCAFE619}" type="presParOf" srcId="{527246B4-FFF2-4EEA-A5E8-CBF97E50136F}" destId="{BDCB2325-747C-434C-A4BC-80C55B063132}" srcOrd="3" destOrd="0" presId="urn:microsoft.com/office/officeart/2005/8/layout/vList2"/>
    <dgm:cxn modelId="{F46B5497-459D-4E40-8E7C-BC975720C7E7}" type="presParOf" srcId="{527246B4-FFF2-4EEA-A5E8-CBF97E50136F}" destId="{1CA2EFEC-3CCC-4C09-AF07-DCBEC0542EEA}" srcOrd="4" destOrd="0" presId="urn:microsoft.com/office/officeart/2005/8/layout/vList2"/>
    <dgm:cxn modelId="{B43006E3-12AD-4BF3-A9C9-F9CC7969F29A}" type="presParOf" srcId="{527246B4-FFF2-4EEA-A5E8-CBF97E50136F}" destId="{2247AA47-A478-4E76-84BD-88A172681165}" srcOrd="5" destOrd="0" presId="urn:microsoft.com/office/officeart/2005/8/layout/vList2"/>
    <dgm:cxn modelId="{2E44BC38-EBC1-48BD-9C13-D5C695527A2F}" type="presParOf" srcId="{527246B4-FFF2-4EEA-A5E8-CBF97E50136F}" destId="{6DFDEC46-911B-479F-A909-10114C057D4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F66D4-E929-411A-83F5-A5EEAC2AAF6D}">
      <dsp:nvSpPr>
        <dsp:cNvPr id="0" name=""/>
        <dsp:cNvSpPr/>
      </dsp:nvSpPr>
      <dsp:spPr>
        <a:xfrm>
          <a:off x="13209" y="1799769"/>
          <a:ext cx="1784394" cy="17843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Intro</a:t>
          </a:r>
        </a:p>
      </dsp:txBody>
      <dsp:txXfrm>
        <a:off x="274527" y="2061087"/>
        <a:ext cx="1261758" cy="1261758"/>
      </dsp:txXfrm>
    </dsp:sp>
    <dsp:sp modelId="{EB6D8931-5C55-4C9E-810D-40FD2546316A}">
      <dsp:nvSpPr>
        <dsp:cNvPr id="0" name=""/>
        <dsp:cNvSpPr/>
      </dsp:nvSpPr>
      <dsp:spPr>
        <a:xfrm>
          <a:off x="1942496" y="2174492"/>
          <a:ext cx="1034948" cy="1034948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900" kern="1200"/>
        </a:p>
      </dsp:txBody>
      <dsp:txXfrm>
        <a:off x="2079678" y="2570256"/>
        <a:ext cx="760584" cy="243420"/>
      </dsp:txXfrm>
    </dsp:sp>
    <dsp:sp modelId="{A1826D98-8A41-4920-B2C8-FC07C61E7CF2}">
      <dsp:nvSpPr>
        <dsp:cNvPr id="0" name=""/>
        <dsp:cNvSpPr/>
      </dsp:nvSpPr>
      <dsp:spPr>
        <a:xfrm>
          <a:off x="3122338" y="1799769"/>
          <a:ext cx="1784394" cy="17843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Audience</a:t>
          </a:r>
        </a:p>
      </dsp:txBody>
      <dsp:txXfrm>
        <a:off x="3383656" y="2061087"/>
        <a:ext cx="1261758" cy="1261758"/>
      </dsp:txXfrm>
    </dsp:sp>
    <dsp:sp modelId="{18FD3E56-7392-4D97-A3D7-116BF177A41A}">
      <dsp:nvSpPr>
        <dsp:cNvPr id="0" name=""/>
        <dsp:cNvSpPr/>
      </dsp:nvSpPr>
      <dsp:spPr>
        <a:xfrm>
          <a:off x="5051626" y="2174492"/>
          <a:ext cx="1034948" cy="1034948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900" kern="1200"/>
        </a:p>
      </dsp:txBody>
      <dsp:txXfrm>
        <a:off x="5188808" y="2570256"/>
        <a:ext cx="760584" cy="243420"/>
      </dsp:txXfrm>
    </dsp:sp>
    <dsp:sp modelId="{92353774-9662-4F12-8D38-20366330469B}">
      <dsp:nvSpPr>
        <dsp:cNvPr id="0" name=""/>
        <dsp:cNvSpPr/>
      </dsp:nvSpPr>
      <dsp:spPr>
        <a:xfrm>
          <a:off x="6231468" y="1799769"/>
          <a:ext cx="1784394" cy="17843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EDA</a:t>
          </a:r>
        </a:p>
      </dsp:txBody>
      <dsp:txXfrm>
        <a:off x="6492786" y="2061087"/>
        <a:ext cx="1261758" cy="1261758"/>
      </dsp:txXfrm>
    </dsp:sp>
    <dsp:sp modelId="{C3114955-5038-46AB-A7F2-E082B7149194}">
      <dsp:nvSpPr>
        <dsp:cNvPr id="0" name=""/>
        <dsp:cNvSpPr/>
      </dsp:nvSpPr>
      <dsp:spPr>
        <a:xfrm>
          <a:off x="8160755" y="2174492"/>
          <a:ext cx="1034948" cy="1034948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900" kern="1200"/>
        </a:p>
      </dsp:txBody>
      <dsp:txXfrm>
        <a:off x="8297937" y="2570256"/>
        <a:ext cx="760584" cy="243420"/>
      </dsp:txXfrm>
    </dsp:sp>
    <dsp:sp modelId="{22BE4D03-141D-431C-8443-DE6B44E6221B}">
      <dsp:nvSpPr>
        <dsp:cNvPr id="0" name=""/>
        <dsp:cNvSpPr/>
      </dsp:nvSpPr>
      <dsp:spPr>
        <a:xfrm>
          <a:off x="9340597" y="1799769"/>
          <a:ext cx="1784394" cy="17843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ML Models</a:t>
          </a:r>
        </a:p>
      </dsp:txBody>
      <dsp:txXfrm>
        <a:off x="9601915" y="2061087"/>
        <a:ext cx="1261758" cy="1261758"/>
      </dsp:txXfrm>
    </dsp:sp>
    <dsp:sp modelId="{242BB877-D9B5-4657-A738-9955FD0894A5}">
      <dsp:nvSpPr>
        <dsp:cNvPr id="0" name=""/>
        <dsp:cNvSpPr/>
      </dsp:nvSpPr>
      <dsp:spPr>
        <a:xfrm>
          <a:off x="11269885" y="2174492"/>
          <a:ext cx="1034948" cy="1034948"/>
        </a:xfrm>
        <a:prstGeom prst="mathEqual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4800" kern="1200"/>
        </a:p>
      </dsp:txBody>
      <dsp:txXfrm>
        <a:off x="11407067" y="2387691"/>
        <a:ext cx="760584" cy="608550"/>
      </dsp:txXfrm>
    </dsp:sp>
    <dsp:sp modelId="{AA1A2D56-0D62-43AD-AF4E-8221F33FA01F}">
      <dsp:nvSpPr>
        <dsp:cNvPr id="0" name=""/>
        <dsp:cNvSpPr/>
      </dsp:nvSpPr>
      <dsp:spPr>
        <a:xfrm>
          <a:off x="12449726" y="1799769"/>
          <a:ext cx="1784394" cy="1784394"/>
        </a:xfrm>
        <a:prstGeom prst="ca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Recommendations</a:t>
          </a:r>
        </a:p>
      </dsp:txBody>
      <dsp:txXfrm>
        <a:off x="12449726" y="2245868"/>
        <a:ext cx="1784394" cy="1115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4BB55-DC38-490A-9998-B319132A0F2F}">
      <dsp:nvSpPr>
        <dsp:cNvPr id="0" name=""/>
        <dsp:cNvSpPr/>
      </dsp:nvSpPr>
      <dsp:spPr>
        <a:xfrm>
          <a:off x="0" y="55340"/>
          <a:ext cx="10852032" cy="11969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1. Model Impact</a:t>
          </a:r>
          <a:br>
            <a:rPr lang="en-US" sz="3300" kern="1200" dirty="0"/>
          </a:br>
          <a:endParaRPr lang="en-AU" sz="3300" kern="1200" dirty="0"/>
        </a:p>
      </dsp:txBody>
      <dsp:txXfrm>
        <a:off x="58428" y="113768"/>
        <a:ext cx="10735176" cy="1080054"/>
      </dsp:txXfrm>
    </dsp:sp>
    <dsp:sp modelId="{9656DE6D-3626-45AF-B093-3EFB64210504}">
      <dsp:nvSpPr>
        <dsp:cNvPr id="0" name=""/>
        <dsp:cNvSpPr/>
      </dsp:nvSpPr>
      <dsp:spPr>
        <a:xfrm>
          <a:off x="0" y="1347290"/>
          <a:ext cx="10852032" cy="1196910"/>
        </a:xfrm>
        <a:prstGeom prst="roundRect">
          <a:avLst/>
        </a:prstGeom>
        <a:solidFill>
          <a:schemeClr val="accent3">
            <a:hueOff val="-411354"/>
            <a:satOff val="-7224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2. Why it matters</a:t>
          </a:r>
          <a:br>
            <a:rPr lang="en-US" sz="3300" kern="1200" dirty="0"/>
          </a:br>
          <a:endParaRPr lang="en-AU" sz="3300" kern="1200" dirty="0"/>
        </a:p>
      </dsp:txBody>
      <dsp:txXfrm>
        <a:off x="58428" y="1405718"/>
        <a:ext cx="10735176" cy="1080054"/>
      </dsp:txXfrm>
    </dsp:sp>
    <dsp:sp modelId="{1CA2EFEC-3CCC-4C09-AF07-DCBEC0542EEA}">
      <dsp:nvSpPr>
        <dsp:cNvPr id="0" name=""/>
        <dsp:cNvSpPr/>
      </dsp:nvSpPr>
      <dsp:spPr>
        <a:xfrm>
          <a:off x="0" y="2639240"/>
          <a:ext cx="10852032" cy="1196910"/>
        </a:xfrm>
        <a:prstGeom prst="roundRect">
          <a:avLst/>
        </a:prstGeom>
        <a:solidFill>
          <a:schemeClr val="accent3">
            <a:hueOff val="-822709"/>
            <a:satOff val="-14447"/>
            <a:lumOff val="-2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3. Stakeholder Action Plan</a:t>
          </a:r>
          <a:br>
            <a:rPr lang="en-US" sz="3300" kern="1200" dirty="0"/>
          </a:br>
          <a:endParaRPr lang="en-AU" sz="3300" kern="1200" dirty="0"/>
        </a:p>
      </dsp:txBody>
      <dsp:txXfrm>
        <a:off x="58428" y="2697668"/>
        <a:ext cx="10735176" cy="1080054"/>
      </dsp:txXfrm>
    </dsp:sp>
    <dsp:sp modelId="{6DFDEC46-911B-479F-A909-10114C057D4A}">
      <dsp:nvSpPr>
        <dsp:cNvPr id="0" name=""/>
        <dsp:cNvSpPr/>
      </dsp:nvSpPr>
      <dsp:spPr>
        <a:xfrm>
          <a:off x="0" y="3931191"/>
          <a:ext cx="10852032" cy="1196910"/>
        </a:xfrm>
        <a:prstGeom prst="roundRect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4. Future Improvements &amp; Limitations Awareness</a:t>
          </a:r>
          <a:br>
            <a:rPr lang="en-US" sz="3300" kern="1200" dirty="0"/>
          </a:br>
          <a:endParaRPr lang="en-AU" sz="3300" kern="1200" dirty="0"/>
        </a:p>
      </dsp:txBody>
      <dsp:txXfrm>
        <a:off x="58428" y="3989619"/>
        <a:ext cx="10735176" cy="1080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37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C7441-10DD-1BC3-CBAA-5ED68ABB2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F89161-5BBA-B997-1CF8-C2CC1CB67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48017-EC77-312B-43B4-D78B5C348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6CD12-F47F-B716-1BA1-02D83A7C0C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03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F930-AA81-262E-8A06-FB37AE194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03771-2E5B-8A2D-2C87-C9777DE5E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4210E-1D2D-DC76-8C3E-664697D03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E375-B7E6-CC15-D597-7050A60A6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6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CBE1-0594-21F1-62C1-BD81288E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C7015-03C9-B107-6BCC-F1CE172D2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EAA5B-9A51-04B5-8DC4-8752E2979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DA52-600B-E1E9-40C3-D316C4F07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8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A9225-DA1E-D243-C17B-71767C09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CE3BC-B22F-123C-4F8F-6412E582D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2CCCF-0F4A-C89B-8270-662E44978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D3D8F-C2FF-5283-2C40-F8A251189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76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643E3-3A65-EEF7-A0D9-4B962CE1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290627-3EFA-F16A-185E-7955E83F5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E816C-5CA4-9696-A884-6A22024D5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B3643-76AA-C1DD-0707-8E250D05A0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79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8FFD-2D9A-2115-3B83-8DBAF62C6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8B7667-6BAA-8A2B-EFDC-F3E1A3D22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01AAC-0466-91B1-CD48-0775CE46F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9DFD7-8BF9-6E0A-DA26-90532B2BE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63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12A55-281F-741D-A35A-7A738389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264C-EA8F-26DC-5E14-61D41B253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ED80B5-E4BB-78BC-8203-45776DA12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60010-253B-FE17-E192-C4F732A43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52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1CAD1-DF4F-55CB-91AF-1082D3519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975A0-1F7C-603A-2312-76C091AC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0ECC5C-2EEB-B850-64D0-ED72C838B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E911A-55E1-BBF3-3900-C9C78A260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033F3-8E2D-A60F-ECE4-64246B1A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330DB-B3F9-4212-C9F6-8532EEA4B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B1B53-FC9A-1066-B195-B19B02DCE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1030-DC99-0DA4-7427-9E761F271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4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2E1EE-F65B-8F93-8715-3A1E8ED4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4B18B-8197-116A-4B95-06F132A1E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9BB38-E413-D762-7E2C-DA3A85510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8FE38-BC9F-00F1-F3D4-FB5AF16A45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0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2EE1-B3A7-359A-4888-9C516AF2B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A82F2-36C1-C6D5-534B-A89018D37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9A9BC5-DC50-D811-B32E-1231344F5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59A6-E76F-5FE1-4EBE-E4ED7F635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57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45FD-6FBC-FE61-6EBA-F68AC668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2D85B-B0FA-B888-A078-E74C983E4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C814A-DB18-1BE8-F0D6-094B51577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FBC89-2D9C-8745-C2FB-7CFE16E483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0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25E9A-3A5A-1B40-F4E3-CBEFE953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487E-63A2-E117-187F-53510B435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E894B-3EA3-0F18-A809-CE01E6280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7B49-12E1-DE65-063C-9ABEB1664D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32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8C3C0-8865-A2A0-FA0C-394077FAF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C5A8D-4525-7A72-D5FC-34540B008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AE8CA-C823-BE8D-E910-781BEBB79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99F33-2331-2ACB-E2EC-6CA110FC97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88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111E-B2F6-3360-7714-0A0C1E74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7DE31-0000-9DC6-034F-49271BFE5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1E7937-9D0B-3440-0CC1-54ED29052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2D29-A5FE-A781-5ACD-474F911C29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26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88B93-20AD-DFA9-D663-8D0C30243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51F51-29AF-E4E4-A28F-0E730B47E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4907D-A970-0663-D4CB-0D576B317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4164C-4502-4807-7FC4-866259C7FD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34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09660-18A7-4D41-D264-8115A009A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EE52C-317E-03AC-4BE8-6453880AE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1919F-BA53-D832-9E5D-3F4E423A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FD9BB-7F73-D320-2589-79EFB5517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11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1C01-A52B-7861-E388-8D3F8FC6D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F1626A-CE7B-EF7B-E4DE-EB44C893D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66C0D-5552-9029-7ACC-2A6303870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7A277-D507-744D-BC58-FB93136FD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21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12076-6FF1-EB9C-C92B-D7F26CD0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A06EA-5A81-9A29-F0D7-20B9D9327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30372-6EF5-B80A-0559-8860AFFAF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107A0-DEAA-A671-F085-44485BEF8B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62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D7805-6DED-FFA5-359D-516C8EAC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D87F3-F4F3-ABB3-051E-C26A2AD1C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B112-1F9B-2293-1964-4E761B58D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14A70-CBA4-D65D-7C90-9254B851A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7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7EBF-9693-D848-13F0-11BF6063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63A735-97E5-FB2E-AFF6-784EA9422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7EFDA-C5F6-2442-14CB-B5DB762CD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4B688-9E94-31A6-22BA-B9C243745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21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9D630-6D65-2C1C-0B72-7BA96A17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9F14F-D0A1-F5AB-D6EC-AB2C61F8D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E0E54-E17F-8137-0673-21F7BF239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74345-A492-0AA1-FF3F-70FAAB6A0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43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805A-8860-F0EE-BCCA-22BDF070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F6804D-A148-BBC5-C628-685103406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9535C-6549-D084-F3C7-49D64FB22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9E393-551D-CF59-9371-D1A0F611E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02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654B8-1329-46C6-7F3B-A1339D973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0B452-9BA2-12E8-9904-4128018DE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DA7E1-76F9-D094-F9DD-346A4214C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7D453-64D5-5CA1-CA03-07AA5E569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9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E214C-84E7-4A96-4D57-C36614AF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8A89D-BF28-BE5B-83DF-B9CB2861C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26835-05FF-B367-9D16-A1158C493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8747A-9442-B1C0-2881-2009DC8546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76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26924-B7DE-0A57-D7A9-63CBD080A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25F02-281F-003E-0BAD-F60CEEEE1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77ADB-5A64-DC06-4A12-A1E1FB1E0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1FC85-E30B-F9D8-D645-145F3871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3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45B70-C55D-0E17-D081-25FDBC48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CF63CD-A6E2-E2E4-A840-0F8637A1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965BD-027B-6860-1DAA-04B4A6652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9F02E-7EB1-E250-1445-FBA5C197E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28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2D6E1-37AA-FE31-FCF8-7F8FE1B26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452009-C0B9-BEA5-1C02-7F391CC13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61C76-B400-1DC8-69A9-6CADDBC00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89497-51D2-B0C2-6269-6F306F8AB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2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C1545-C9FB-4258-E3FA-CB2E2608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1FFCE-BA2B-71AD-F51C-212DE94A5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17EBC-8304-0C0A-F310-6929F252C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E5B14-6098-B466-2467-EBADFCF01C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4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2160"/>
            </a:lvl4pPr>
            <a:lvl5pPr marL="2194560" indent="0" algn="ctr">
              <a:buNone/>
              <a:defRPr sz="2160"/>
            </a:lvl5pPr>
            <a:lvl6pPr marL="2743200" indent="0" algn="ctr">
              <a:buNone/>
              <a:defRPr sz="2160"/>
            </a:lvl6pPr>
            <a:lvl7pPr marL="3291840" indent="0" algn="ctr">
              <a:buNone/>
              <a:defRPr sz="2160"/>
            </a:lvl7pPr>
            <a:lvl8pPr marL="3840480" indent="0" algn="ctr">
              <a:buNone/>
              <a:defRPr sz="2160"/>
            </a:lvl8pPr>
            <a:lvl9pPr marL="4389120" indent="0" algn="ctr">
              <a:buNone/>
              <a:defRPr sz="2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5712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20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070080" y="71116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942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117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748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6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1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931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b="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4996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579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760" b="0" cap="none" baseline="0">
                <a:solidFill>
                  <a:schemeClr val="accent1"/>
                </a:solidFill>
                <a:latin typeface="+mn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76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marL="0" lvl="0" indent="0" algn="l" defTabSz="1097280" rtl="0" eaLnBrk="1" latinLnBrk="0" hangingPunct="1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696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015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982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209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3808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64DE79-268F-4C1A-8933-263129D2AF90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991589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67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6" r:id="rId15"/>
  </p:sldLayoutIdLst>
  <p:hf sldNum="0" hdr="0" ftr="0" dt="0"/>
  <p:txStyles>
    <p:titleStyle>
      <a:lvl1pPr algn="l" defTabSz="1097280" rtl="0" eaLnBrk="1" latinLnBrk="0" hangingPunct="1">
        <a:lnSpc>
          <a:spcPct val="80000"/>
        </a:lnSpc>
        <a:spcBef>
          <a:spcPct val="0"/>
        </a:spcBef>
        <a:buNone/>
        <a:defRPr sz="6000" kern="1200" cap="all" spc="12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318211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71323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1272845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145938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163494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14400" y="991588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9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37721" b="24723"/>
          <a:stretch>
            <a:fillRect/>
          </a:stretch>
        </p:blipFill>
        <p:spPr>
          <a:xfrm>
            <a:off x="20" y="-1"/>
            <a:ext cx="14626722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160" y="772160"/>
            <a:ext cx="4421324" cy="66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LUNG CANCER DETECTION</a:t>
            </a:r>
          </a:p>
          <a:p>
            <a:pPr marL="0" indent="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50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79574" y="2194560"/>
            <a:ext cx="0" cy="38404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23AF1334-CF4C-041E-94A7-7D62EF6B8F4B}"/>
              </a:ext>
            </a:extLst>
          </p:cNvPr>
          <p:cNvSpPr txBox="1">
            <a:spLocks/>
          </p:cNvSpPr>
          <p:nvPr/>
        </p:nvSpPr>
        <p:spPr>
          <a:xfrm>
            <a:off x="5965645" y="772160"/>
            <a:ext cx="7888934" cy="6685279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dirty="0"/>
              <a:t>Aaron Tan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i="1" dirty="0"/>
              <a:t>Mini-Project 2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b="1" dirty="0"/>
              <a:t>#2025-07-08-ds-pt-wa-sg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284C1-BB50-405C-9CB2-FE17E7D0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64211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at a desk with a computer and a brain&#10;&#10;AI-generated content may be incorrect.">
            <a:extLst>
              <a:ext uri="{FF2B5EF4-FFF2-40B4-BE49-F238E27FC236}">
                <a16:creationId xmlns:a16="http://schemas.microsoft.com/office/drawing/2014/main" id="{43932794-C196-C980-2206-88832262D8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rcRect t="15392" r="1" b="1"/>
          <a:stretch>
            <a:fillRect/>
          </a:stretch>
        </p:blipFill>
        <p:spPr>
          <a:xfrm>
            <a:off x="20" y="-1"/>
            <a:ext cx="14626722" cy="822959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F6D5A96-7272-A2C5-4FCF-A1212FDAC466}"/>
              </a:ext>
            </a:extLst>
          </p:cNvPr>
          <p:cNvSpPr/>
          <p:nvPr/>
        </p:nvSpPr>
        <p:spPr>
          <a:xfrm>
            <a:off x="3014576" y="772160"/>
            <a:ext cx="8597609" cy="66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kern="1200" cap="all" spc="200" baseline="0" dirty="0">
                <a:latin typeface="+mj-lt"/>
                <a:ea typeface="+mj-ea"/>
                <a:cs typeface="+mj-cs"/>
              </a:rPr>
              <a:t>ML Models - Baselines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7526" y="2194560"/>
            <a:ext cx="0" cy="3840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81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D25F2-74B8-6359-A22D-6660D6C71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EB2B114-544C-C3F4-738A-A0341373D834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 Baselines</a:t>
            </a:r>
            <a:endParaRPr lang="en-US" sz="6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A1B50-F5F4-C9C3-91E1-3E21F0A35910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1. 5-Fold Cross Validation 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7983D-A90D-5068-6B8E-C46C309B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28442"/>
            <a:ext cx="7010400" cy="435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75E9A-673A-566B-9376-3BB74245C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0" y="4062674"/>
            <a:ext cx="7132320" cy="23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9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41DE-8BB2-9887-3716-D1856B58C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36942CC-AE64-9B24-6848-0D36222593FB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 Baselines</a:t>
            </a:r>
            <a:endParaRPr lang="en-US" sz="6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7BBC4-19FF-C378-3343-8A0EE0C4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156052"/>
            <a:ext cx="6581775" cy="5191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60EA9-FC92-B276-CFBF-68A39BBB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39" y="4848099"/>
            <a:ext cx="6343534" cy="1984387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D080611E-96CA-E259-3D7C-804589847A59}"/>
              </a:ext>
            </a:extLst>
          </p:cNvPr>
          <p:cNvSpPr/>
          <p:nvPr/>
        </p:nvSpPr>
        <p:spPr>
          <a:xfrm>
            <a:off x="837943" y="2744926"/>
            <a:ext cx="6581775" cy="138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/>
              <a:t>Highest AUC Score: </a:t>
            </a:r>
            <a:r>
              <a:rPr lang="en-AU" sz="3200" b="1" dirty="0">
                <a:solidFill>
                  <a:srgbClr val="0070C0"/>
                </a:solidFill>
              </a:rPr>
              <a:t>Logistic Regression</a:t>
            </a:r>
            <a:r>
              <a:rPr lang="en-US" sz="3200" b="1" dirty="0">
                <a:solidFill>
                  <a:srgbClr val="0070C0"/>
                </a:solidFill>
              </a:rPr>
              <a:t> Regression (0.951)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96359-BDE3-6850-353E-F993876A9440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2. ROC Curve and AUC Comparison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422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8AA81-5125-DE58-4925-5AC6838D6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15561AF-50A0-60EE-FE65-5DA62F97A814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 Baselines</a:t>
            </a:r>
            <a:endParaRPr lang="en-US" sz="61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D60A03F-8148-E3AD-6549-FFA9104EACF5}"/>
              </a:ext>
            </a:extLst>
          </p:cNvPr>
          <p:cNvSpPr/>
          <p:nvPr/>
        </p:nvSpPr>
        <p:spPr>
          <a:xfrm>
            <a:off x="682160" y="4157632"/>
            <a:ext cx="8056676" cy="3896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2800" dirty="0"/>
          </a:p>
          <a:p>
            <a:pPr>
              <a:lnSpc>
                <a:spcPts val="2850"/>
              </a:lnSpc>
            </a:pPr>
            <a:r>
              <a:rPr lang="en-US" sz="2800" dirty="0"/>
              <a:t>✅ The Logistic Regression model achieved </a:t>
            </a:r>
            <a:r>
              <a:rPr lang="en-US" sz="2800" b="1" dirty="0"/>
              <a:t>85% recall</a:t>
            </a:r>
            <a:r>
              <a:rPr lang="en-US" sz="2800" dirty="0"/>
              <a:t>, correctly identifying most cancer cases.</a:t>
            </a:r>
          </a:p>
          <a:p>
            <a:pPr>
              <a:lnSpc>
                <a:spcPts val="2850"/>
              </a:lnSpc>
            </a:pPr>
            <a:br>
              <a:rPr lang="en-US" sz="2800" dirty="0"/>
            </a:br>
            <a:r>
              <a:rPr lang="en-US" sz="2800" dirty="0"/>
              <a:t>🚫 No false positives were found (100% precision), showing strong reliability when it predicts “Cancer.”</a:t>
            </a:r>
          </a:p>
          <a:p>
            <a:pPr>
              <a:lnSpc>
                <a:spcPts val="2850"/>
              </a:lnSpc>
            </a:pPr>
            <a:br>
              <a:rPr lang="en-US" sz="2800" dirty="0"/>
            </a:br>
            <a:r>
              <a:rPr lang="en-US" sz="2800" dirty="0"/>
              <a:t>⚠️ However, </a:t>
            </a:r>
            <a:r>
              <a:rPr lang="en-US" sz="2800" dirty="0">
                <a:solidFill>
                  <a:srgbClr val="FF0000"/>
                </a:solidFill>
              </a:rPr>
              <a:t>8 cancer cases </a:t>
            </a:r>
            <a:r>
              <a:rPr lang="en-US" sz="2800" dirty="0"/>
              <a:t>were missed (false negatives), suggesting sensitivity could still improve.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C015A-1792-2688-91C0-6DF58C65C2F2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3. Logistic Regression Confusion Matrix Results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60B027-D6D8-38AC-2843-151337CB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431" y="3405876"/>
            <a:ext cx="4962525" cy="447675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A43CFD4-EEE4-AC4F-DE0D-77044D9E2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80365"/>
              </p:ext>
            </p:extLst>
          </p:nvPr>
        </p:nvGraphicFramePr>
        <p:xfrm>
          <a:off x="502968" y="2809611"/>
          <a:ext cx="8915313" cy="1615440"/>
        </p:xfrm>
        <a:graphic>
          <a:graphicData uri="http://schemas.openxmlformats.org/drawingml/2006/table">
            <a:tbl>
              <a:tblPr/>
              <a:tblGrid>
                <a:gridCol w="2971771">
                  <a:extLst>
                    <a:ext uri="{9D8B030D-6E8A-4147-A177-3AD203B41FA5}">
                      <a16:colId xmlns:a16="http://schemas.microsoft.com/office/drawing/2014/main" val="3006861671"/>
                    </a:ext>
                  </a:extLst>
                </a:gridCol>
                <a:gridCol w="2971771">
                  <a:extLst>
                    <a:ext uri="{9D8B030D-6E8A-4147-A177-3AD203B41FA5}">
                      <a16:colId xmlns:a16="http://schemas.microsoft.com/office/drawing/2014/main" val="3350747696"/>
                    </a:ext>
                  </a:extLst>
                </a:gridCol>
                <a:gridCol w="2971771">
                  <a:extLst>
                    <a:ext uri="{9D8B030D-6E8A-4147-A177-3AD203B41FA5}">
                      <a16:colId xmlns:a16="http://schemas.microsoft.com/office/drawing/2014/main" val="3405624487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b="1" dirty="0"/>
                        <a:t>Predicted: No Cancer (0)</a:t>
                      </a:r>
                      <a:endParaRPr lang="en-AU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b="1"/>
                        <a:t>Predicted: Cancer (1)</a:t>
                      </a:r>
                      <a:endParaRPr lang="en-AU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080111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b="1"/>
                        <a:t>Actual: No Cancer (0)</a:t>
                      </a:r>
                      <a:endParaRPr lang="en-AU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/>
                        <a:t>8 ✅ (True Negatives)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dirty="0"/>
                        <a:t>0 ❌ (False Positives)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946143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b="1" dirty="0"/>
                        <a:t>Actual: Cancer (1)</a:t>
                      </a:r>
                      <a:endParaRPr lang="en-AU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dirty="0"/>
                        <a:t>8 ❌ (False Negatives)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dirty="0"/>
                        <a:t>46 ✅ (True Positives)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6608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6C49D44-5B1D-F16C-2284-2FF87146C4AF}"/>
              </a:ext>
            </a:extLst>
          </p:cNvPr>
          <p:cNvSpPr/>
          <p:nvPr/>
        </p:nvSpPr>
        <p:spPr>
          <a:xfrm>
            <a:off x="10241280" y="6127109"/>
            <a:ext cx="685800" cy="64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CC2F6A-E6D8-7777-E56A-FC605F6A0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45" y="344390"/>
            <a:ext cx="2432696" cy="27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7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7A7EA-6326-3457-EC60-F20398DF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950BA31-B77D-0416-D60F-685B4BBBC62C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 Baselines</a:t>
            </a:r>
            <a:endParaRPr lang="en-US" sz="61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1BCD267-1994-A53A-0FE8-7515FE41C701}"/>
              </a:ext>
            </a:extLst>
          </p:cNvPr>
          <p:cNvSpPr/>
          <p:nvPr/>
        </p:nvSpPr>
        <p:spPr>
          <a:xfrm>
            <a:off x="1182415" y="2728039"/>
            <a:ext cx="8453954" cy="5149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/>
              <a:t>Best Model: Logistic Regression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r>
              <a:rPr lang="en-US" sz="3200" dirty="0"/>
              <a:t>Summarized key metrics to help understand: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AUC 0.951 (Excellent) </a:t>
            </a:r>
            <a:r>
              <a:rPr lang="en-US" sz="3200" dirty="0"/>
              <a:t>— AUC measures how well the model separates cancer from non-cancer cases. A perfect model = 1.0, random guessing = 0.5. 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The model successfully caught about </a:t>
            </a:r>
            <a:r>
              <a:rPr lang="en-US" sz="3200" b="1" dirty="0"/>
              <a:t>85% (recall) </a:t>
            </a:r>
            <a:r>
              <a:rPr lang="en-US" sz="3200" dirty="0"/>
              <a:t>of all real cancer cases.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A9FF9-166C-7899-629A-0C7FDCBF2126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Best Model - Metrics Summary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D0A5E-4602-DC5A-9359-CB4971D2A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156" y="2728039"/>
            <a:ext cx="3003443" cy="341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0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401F6-F073-035E-1B99-A09A8490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C69C82F-8D83-04DF-7A81-C7B45F65248F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 Baselines</a:t>
            </a:r>
            <a:endParaRPr lang="en-US" sz="61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89E5C2E-DCBF-C600-4CCC-05C8D6B898F0}"/>
              </a:ext>
            </a:extLst>
          </p:cNvPr>
          <p:cNvSpPr/>
          <p:nvPr/>
        </p:nvSpPr>
        <p:spPr>
          <a:xfrm>
            <a:off x="1182415" y="2728039"/>
            <a:ext cx="7315200" cy="5149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/>
              <a:t>Logistic Regression: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r>
              <a:rPr lang="en-US" sz="3200" dirty="0"/>
              <a:t>Summarized key metrics to help understand: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AUC 0.951 (Excellent) </a:t>
            </a:r>
            <a:r>
              <a:rPr lang="en-US" sz="3200" dirty="0"/>
              <a:t>— AUC measures how </a:t>
            </a:r>
            <a:r>
              <a:rPr lang="en-US" sz="3200" b="1" dirty="0"/>
              <a:t>well the model separates cancer from non-cancer cases</a:t>
            </a:r>
            <a:r>
              <a:rPr lang="en-US" sz="3200" dirty="0"/>
              <a:t>. A perfect model = 1.0, random guessing = 0.5. 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7BEA1-F4C9-45B0-8104-F92183E83698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Best Model - Metrics Summary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01556-8D83-FB16-D2E8-B9B6DDF1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836" y="2319540"/>
            <a:ext cx="56388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9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6779-EC10-041A-D016-BBBF90025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2AB41F-D028-0056-7543-D89E82198CB2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 Baselines</a:t>
            </a:r>
            <a:endParaRPr lang="en-US" sz="61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D3C66D8-5488-B6D5-79B1-05D3427F42FC}"/>
              </a:ext>
            </a:extLst>
          </p:cNvPr>
          <p:cNvSpPr/>
          <p:nvPr/>
        </p:nvSpPr>
        <p:spPr>
          <a:xfrm>
            <a:off x="1182415" y="2728039"/>
            <a:ext cx="8453954" cy="5149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/>
              <a:t>Logistic Regression: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r>
              <a:rPr lang="en-US" sz="3200" dirty="0"/>
              <a:t>Summarized key metrics to help understand: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The model successfully caught about </a:t>
            </a:r>
            <a:r>
              <a:rPr lang="en-US" sz="3200" b="1" dirty="0">
                <a:solidFill>
                  <a:srgbClr val="00B050"/>
                </a:solidFill>
              </a:rPr>
              <a:t>85% (recall)</a:t>
            </a:r>
            <a:r>
              <a:rPr lang="en-US" sz="3200" b="1" dirty="0"/>
              <a:t> </a:t>
            </a:r>
            <a:r>
              <a:rPr lang="en-US" sz="3200" dirty="0"/>
              <a:t>of all real cancer cases.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6653A-C633-F358-F094-09331A4523D0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Best Model - Metrics Summary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19ABB-B16F-1825-EFC3-73259ABC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108" y="2446855"/>
            <a:ext cx="47434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7CA422-D193-6AA4-DDED-65FD43BB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488717-BF2E-57F8-6FA8-A8EDDB71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AA940FFD-6589-8CFF-F872-3767F5E99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33F17B-DDF5-F8E2-1282-87CD8E51A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64211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14E17B-335A-8F47-8E25-FAF1C890C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at a desk with a computer and a brain&#10;&#10;AI-generated content may be incorrect.">
            <a:extLst>
              <a:ext uri="{FF2B5EF4-FFF2-40B4-BE49-F238E27FC236}">
                <a16:creationId xmlns:a16="http://schemas.microsoft.com/office/drawing/2014/main" id="{EBFE9737-57EE-06DE-0C0A-FE2E8FB2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rcRect t="15392" r="1" b="1"/>
          <a:stretch>
            <a:fillRect/>
          </a:stretch>
        </p:blipFill>
        <p:spPr>
          <a:xfrm>
            <a:off x="20" y="-1"/>
            <a:ext cx="14626722" cy="822959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DA332BA-D23A-EFAD-EEF0-E4F03BA813EC}"/>
              </a:ext>
            </a:extLst>
          </p:cNvPr>
          <p:cNvSpPr/>
          <p:nvPr/>
        </p:nvSpPr>
        <p:spPr>
          <a:xfrm>
            <a:off x="3014576" y="772160"/>
            <a:ext cx="8597609" cy="66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kern="1200" cap="all" spc="200" baseline="0" dirty="0">
                <a:latin typeface="+mj-lt"/>
                <a:ea typeface="+mj-ea"/>
                <a:cs typeface="+mj-cs"/>
              </a:rPr>
              <a:t>ML Models - </a:t>
            </a:r>
            <a:r>
              <a:rPr lang="en-US" sz="7900" cap="all" spc="200" dirty="0">
                <a:latin typeface="+mj-lt"/>
                <a:ea typeface="+mj-ea"/>
                <a:cs typeface="+mj-cs"/>
              </a:rPr>
              <a:t>Ensembles</a:t>
            </a:r>
            <a:endParaRPr lang="en-US" sz="7900" kern="1200" cap="all" spc="200" baseline="0" dirty="0"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6E1B1-5B67-E90F-35F8-C1D21DA1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7526" y="2194560"/>
            <a:ext cx="0" cy="3840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4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916E-1EE6-067C-A926-AC7568C3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1A9EC9D-993F-69AA-1258-07CE81A5C7B0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-Ensemble</a:t>
            </a:r>
            <a:endParaRPr lang="en-US" sz="6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5E560-E506-93FD-1DBD-5B648615F2E0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1. 5-Fold Cross Validation 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54307-7C7C-3F23-41F6-0D5692AC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3" y="2440845"/>
            <a:ext cx="7028819" cy="3987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4B73F-A264-0C50-8FD0-E4644236C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693" y="2755198"/>
            <a:ext cx="7383944" cy="27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0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79C11-20BE-8C44-1DE6-408A7300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189E44D-342F-2F0B-A945-B30C0C4BC0B6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-Ensemble</a:t>
            </a:r>
            <a:endParaRPr lang="en-US" sz="61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1D26A-8BA8-5B9C-79A4-3300D30B7C9C}"/>
              </a:ext>
            </a:extLst>
          </p:cNvPr>
          <p:cNvSpPr txBox="1"/>
          <p:nvPr/>
        </p:nvSpPr>
        <p:spPr>
          <a:xfrm>
            <a:off x="1182415" y="1933028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2. ROC Curve and AUC Comparison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9F403-23A8-4E80-FC94-E6033173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369" y="2421175"/>
            <a:ext cx="6581775" cy="5191125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97F85114-DD97-1129-E90A-A81EED3A749A}"/>
              </a:ext>
            </a:extLst>
          </p:cNvPr>
          <p:cNvSpPr/>
          <p:nvPr/>
        </p:nvSpPr>
        <p:spPr>
          <a:xfrm>
            <a:off x="837943" y="2744926"/>
            <a:ext cx="6581775" cy="138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/>
              <a:t>Highest AUC Score: </a:t>
            </a:r>
            <a:r>
              <a:rPr lang="en-US" sz="3200" b="1" dirty="0" err="1">
                <a:solidFill>
                  <a:srgbClr val="0070C0"/>
                </a:solidFill>
              </a:rPr>
              <a:t>RandomForest</a:t>
            </a:r>
            <a:r>
              <a:rPr lang="en-US" sz="3200" b="1" dirty="0">
                <a:solidFill>
                  <a:srgbClr val="0070C0"/>
                </a:solidFill>
              </a:rPr>
              <a:t> (0.949)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B98F44-1632-D460-EF25-5A6F3976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15" y="3836895"/>
            <a:ext cx="7255603" cy="29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0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8223" y="355077"/>
            <a:ext cx="7556421" cy="1022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</a:rPr>
              <a:t>Article</a:t>
            </a:r>
          </a:p>
          <a:p>
            <a:pPr>
              <a:lnSpc>
                <a:spcPts val="5550"/>
              </a:lnSpc>
            </a:pP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DD5A8F-EBE5-62AE-FE66-CCEEB520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12" y="1377352"/>
            <a:ext cx="6466591" cy="6295356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03189143-28DC-B2D2-C0E8-1334B466E1C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970260" y="1884576"/>
            <a:ext cx="666013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2400" dirty="0"/>
              <a:t>💀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Toxic Chemicals: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vape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flavours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heated, they create 127 “acute toxic”, 153 “health hazard”, and 224 “irritant” chemicals.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2400" dirty="0"/>
              <a:t>🫁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 Risks: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Vaping is linked to a higher likelihood of smoking uptake, respiratory problems, and mental ill-health according to long-term studies.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2400" dirty="0"/>
              <a:t>🚭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Misleading Safety Perception: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parents think “at least it’s not cigarettes,” but vapes still contain high nicotine levels and are marketed toward young people in misleading ways.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AA9F3-1D19-6057-417E-4C02F718F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3C52B7A-BBD6-875C-62D4-1C8D66F33854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-Ensemble</a:t>
            </a:r>
            <a:endParaRPr lang="en-US" sz="6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E32D6-9077-A53D-2DF2-F4AED162409A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3. </a:t>
            </a:r>
            <a:r>
              <a:rPr lang="en-US" sz="2400" dirty="0" err="1">
                <a:solidFill>
                  <a:srgbClr val="3F6FF3"/>
                </a:solidFill>
                <a:latin typeface="Outfit Medium" pitchFamily="34" charset="0"/>
              </a:rPr>
              <a:t>RandomForest</a:t>
            </a: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 Confusion Matrix Results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02BE9-60E2-2CCF-6031-F8FA1FBE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15" y="3021028"/>
            <a:ext cx="4962525" cy="44767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831A29-A551-C899-1EB4-54EA1BD4D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473466"/>
              </p:ext>
            </p:extLst>
          </p:nvPr>
        </p:nvGraphicFramePr>
        <p:xfrm>
          <a:off x="502968" y="2809611"/>
          <a:ext cx="8915313" cy="1615440"/>
        </p:xfrm>
        <a:graphic>
          <a:graphicData uri="http://schemas.openxmlformats.org/drawingml/2006/table">
            <a:tbl>
              <a:tblPr/>
              <a:tblGrid>
                <a:gridCol w="2971771">
                  <a:extLst>
                    <a:ext uri="{9D8B030D-6E8A-4147-A177-3AD203B41FA5}">
                      <a16:colId xmlns:a16="http://schemas.microsoft.com/office/drawing/2014/main" val="3006861671"/>
                    </a:ext>
                  </a:extLst>
                </a:gridCol>
                <a:gridCol w="2971771">
                  <a:extLst>
                    <a:ext uri="{9D8B030D-6E8A-4147-A177-3AD203B41FA5}">
                      <a16:colId xmlns:a16="http://schemas.microsoft.com/office/drawing/2014/main" val="3350747696"/>
                    </a:ext>
                  </a:extLst>
                </a:gridCol>
                <a:gridCol w="2971771">
                  <a:extLst>
                    <a:ext uri="{9D8B030D-6E8A-4147-A177-3AD203B41FA5}">
                      <a16:colId xmlns:a16="http://schemas.microsoft.com/office/drawing/2014/main" val="3405624487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b="1" dirty="0"/>
                        <a:t>Predicted: No Cancer (0)</a:t>
                      </a:r>
                      <a:endParaRPr lang="en-AU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b="1"/>
                        <a:t>Predicted: Cancer (1)</a:t>
                      </a:r>
                      <a:endParaRPr lang="en-AU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080111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b="1"/>
                        <a:t>Actual: No Cancer (0)</a:t>
                      </a:r>
                      <a:endParaRPr lang="en-AU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dirty="0"/>
                        <a:t>4 ✅ (True Negatives)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dirty="0"/>
                        <a:t>4 ❌ (False Positives)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946143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b="1" dirty="0"/>
                        <a:t>Actual: Cancer (1)</a:t>
                      </a:r>
                      <a:endParaRPr lang="en-AU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dirty="0"/>
                        <a:t>3 ❌ (False Negatives)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2200" dirty="0"/>
                        <a:t>51 ✅ (True Positives)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66080"/>
                  </a:ext>
                </a:extLst>
              </a:tr>
            </a:tbl>
          </a:graphicData>
        </a:graphic>
      </p:graphicFrame>
      <p:sp>
        <p:nvSpPr>
          <p:cNvPr id="9" name="Text 2">
            <a:extLst>
              <a:ext uri="{FF2B5EF4-FFF2-40B4-BE49-F238E27FC236}">
                <a16:creationId xmlns:a16="http://schemas.microsoft.com/office/drawing/2014/main" id="{89CEE6AE-F23F-BF2E-D23D-8C8F2AE7375E}"/>
              </a:ext>
            </a:extLst>
          </p:cNvPr>
          <p:cNvSpPr/>
          <p:nvPr/>
        </p:nvSpPr>
        <p:spPr>
          <a:xfrm>
            <a:off x="682160" y="4157632"/>
            <a:ext cx="8056676" cy="3896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2800" dirty="0"/>
          </a:p>
          <a:p>
            <a:pPr>
              <a:lnSpc>
                <a:spcPts val="2850"/>
              </a:lnSpc>
            </a:pPr>
            <a:r>
              <a:rPr lang="en-US" sz="2800" dirty="0"/>
              <a:t>✅ The </a:t>
            </a:r>
            <a:r>
              <a:rPr lang="en-US" sz="2800" dirty="0" err="1"/>
              <a:t>RandomForest</a:t>
            </a:r>
            <a:r>
              <a:rPr lang="en-US" sz="2800" dirty="0"/>
              <a:t> model achieved </a:t>
            </a:r>
            <a:r>
              <a:rPr lang="en-US" sz="2800" b="1" dirty="0"/>
              <a:t>94% recall</a:t>
            </a:r>
            <a:r>
              <a:rPr lang="en-US" sz="2800" dirty="0"/>
              <a:t>, correctly identifying most cancer cases.</a:t>
            </a:r>
          </a:p>
          <a:p>
            <a:pPr>
              <a:lnSpc>
                <a:spcPts val="2850"/>
              </a:lnSpc>
            </a:pPr>
            <a:br>
              <a:rPr lang="en-US" sz="2800" dirty="0"/>
            </a:br>
            <a:r>
              <a:rPr lang="en-US" sz="2800" dirty="0"/>
              <a:t>🚫 4 false positives were found </a:t>
            </a:r>
            <a:r>
              <a:rPr lang="en-US" sz="2800" b="1" dirty="0"/>
              <a:t>(93% precision), </a:t>
            </a:r>
            <a:r>
              <a:rPr lang="en-US" sz="2800" dirty="0"/>
              <a:t>showing strong reliability when it predicts “Cancer.”</a:t>
            </a:r>
          </a:p>
          <a:p>
            <a:pPr>
              <a:lnSpc>
                <a:spcPts val="2850"/>
              </a:lnSpc>
            </a:pPr>
            <a:br>
              <a:rPr lang="en-US" sz="2800" dirty="0"/>
            </a:br>
            <a:r>
              <a:rPr lang="en-US" sz="2800" dirty="0"/>
              <a:t>⚠️ However, </a:t>
            </a:r>
            <a:r>
              <a:rPr lang="en-US" sz="2800" dirty="0">
                <a:solidFill>
                  <a:srgbClr val="FF0000"/>
                </a:solidFill>
              </a:rPr>
              <a:t>3 cancer cases </a:t>
            </a:r>
            <a:r>
              <a:rPr lang="en-US" sz="2800" dirty="0"/>
              <a:t>were missed (false negatives), suggesting sensitivity could still improve.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5C04BB-3F78-00C9-1522-8A4A4FF90461}"/>
              </a:ext>
            </a:extLst>
          </p:cNvPr>
          <p:cNvSpPr/>
          <p:nvPr/>
        </p:nvSpPr>
        <p:spPr>
          <a:xfrm>
            <a:off x="9995094" y="5694527"/>
            <a:ext cx="685800" cy="64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BD0D28A3-D3A0-0C4F-AB77-02F17C805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201" y="55859"/>
            <a:ext cx="2753752" cy="27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8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E26B-9D44-CCA6-9737-13E6D5C1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ED94062-41C8-5660-D537-7B97984FCA76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-Ensemble</a:t>
            </a:r>
            <a:endParaRPr lang="en-US" sz="6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DEB0A-3E59-B7FB-BA25-B724DAFE87A0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Best Model - Metrics Summary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72B80F9E-E0C6-5F42-BA42-0D2BEDEAF201}"/>
              </a:ext>
            </a:extLst>
          </p:cNvPr>
          <p:cNvSpPr/>
          <p:nvPr/>
        </p:nvSpPr>
        <p:spPr>
          <a:xfrm>
            <a:off x="1182415" y="2728039"/>
            <a:ext cx="8453954" cy="5149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/>
              <a:t>Best Model: </a:t>
            </a:r>
            <a:r>
              <a:rPr lang="en-US" sz="3200" dirty="0" err="1"/>
              <a:t>RandomForest</a:t>
            </a:r>
            <a:r>
              <a:rPr lang="en-US" sz="3200" dirty="0"/>
              <a:t> 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r>
              <a:rPr lang="en-US" sz="3200" dirty="0"/>
              <a:t>Summarized key metrics to help understand: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AUC 0.949 (Excellent) </a:t>
            </a:r>
            <a:r>
              <a:rPr lang="en-US" sz="3200" dirty="0"/>
              <a:t>— AUC measures how well the model separates cancer from non-cancer cases. A perfect model = 1.0, random guessing = 0.5. 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The model successfully caught about </a:t>
            </a:r>
            <a:r>
              <a:rPr lang="en-US" sz="3200" b="1" dirty="0"/>
              <a:t>94% (recall) </a:t>
            </a:r>
            <a:r>
              <a:rPr lang="en-US" sz="3200" dirty="0"/>
              <a:t>of all real cancer cases.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44506BCF-6F95-0A5C-713E-CB2BF192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755" y="2737924"/>
            <a:ext cx="2753752" cy="27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0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91924-8DF5-4C96-926A-E95F95B5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8FAE0BF-2133-91EE-1900-5BE6FBA876AE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-Ensemble</a:t>
            </a:r>
            <a:endParaRPr lang="en-US" sz="6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4D415-8D73-B21D-F8BE-701014FDC5DB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Best Model - Metrics Summary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FB37B981-AAC9-A856-29CF-5BD80E56D329}"/>
              </a:ext>
            </a:extLst>
          </p:cNvPr>
          <p:cNvSpPr/>
          <p:nvPr/>
        </p:nvSpPr>
        <p:spPr>
          <a:xfrm>
            <a:off x="1182415" y="2728039"/>
            <a:ext cx="7556421" cy="5149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/>
              <a:t>Best Model: </a:t>
            </a:r>
            <a:r>
              <a:rPr lang="en-US" sz="3200" dirty="0" err="1"/>
              <a:t>RandomForest</a:t>
            </a:r>
            <a:r>
              <a:rPr lang="en-US" sz="3200" dirty="0"/>
              <a:t> 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r>
              <a:rPr lang="en-US" sz="3200" dirty="0"/>
              <a:t>Summarized key metrics to help understand: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AUC 0.949 (Excellent) </a:t>
            </a:r>
            <a:r>
              <a:rPr lang="en-US" sz="3200" dirty="0"/>
              <a:t>— AUC measures how well the model separates cancer from non-cancer cases. A perfect model = 1.0, random guessing = 0.5. 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A5065-ABD4-D617-D405-FEE7CADD3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836" y="2075466"/>
            <a:ext cx="5619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2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79853-189B-8706-3414-292E8A5C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7638191-B81D-371E-F6EE-A450741375AD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-Ensemble</a:t>
            </a:r>
            <a:endParaRPr lang="en-US" sz="6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920A5-D76C-9D01-5EAB-2D57C9FB87E1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Best Model - Metrics Summary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33C211A-2F83-C66F-E997-1ACB1741DCC5}"/>
              </a:ext>
            </a:extLst>
          </p:cNvPr>
          <p:cNvSpPr/>
          <p:nvPr/>
        </p:nvSpPr>
        <p:spPr>
          <a:xfrm>
            <a:off x="1182415" y="2710454"/>
            <a:ext cx="8453954" cy="5149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/>
              <a:t>Best Model: </a:t>
            </a:r>
            <a:r>
              <a:rPr lang="en-US" sz="3200" dirty="0" err="1"/>
              <a:t>RandomForest</a:t>
            </a:r>
            <a:r>
              <a:rPr lang="en-US" sz="3200" dirty="0"/>
              <a:t> 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>
              <a:lnSpc>
                <a:spcPts val="2850"/>
              </a:lnSpc>
            </a:pPr>
            <a:r>
              <a:rPr lang="en-US" sz="3200" dirty="0"/>
              <a:t>Summarized key metrics to help understand: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The model successfully caught </a:t>
            </a:r>
            <a:r>
              <a:rPr lang="en-US" sz="3200" dirty="0">
                <a:solidFill>
                  <a:srgbClr val="00B050"/>
                </a:solidFill>
              </a:rPr>
              <a:t>about </a:t>
            </a:r>
            <a:r>
              <a:rPr lang="en-US" sz="3200" b="1" dirty="0">
                <a:solidFill>
                  <a:srgbClr val="00B050"/>
                </a:solidFill>
              </a:rPr>
              <a:t>94% (recall)</a:t>
            </a:r>
            <a:r>
              <a:rPr lang="en-US" sz="3200" b="1" dirty="0"/>
              <a:t> </a:t>
            </a:r>
            <a:r>
              <a:rPr lang="en-US" sz="3200" dirty="0"/>
              <a:t>of all real cancer cases.</a:t>
            </a:r>
          </a:p>
          <a:p>
            <a:pPr>
              <a:lnSpc>
                <a:spcPts val="2850"/>
              </a:lnSpc>
            </a:pPr>
            <a:endParaRPr lang="en-US" sz="32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43208-642F-56F4-F7C7-BC465CEC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839" y="1781175"/>
            <a:ext cx="4410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72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4805-60EF-C95C-D5D1-3DD350D3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7982396-5FA7-9024-A56C-B930DAB78107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ML Models – Baseline vs Ensemble</a:t>
            </a:r>
            <a:endParaRPr lang="en-US" sz="6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51B28-2D25-9093-944A-53B8D5BDF272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Who wins? - Metrics Summary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870E33BC-3DE0-486F-CCB0-3A724673FFEA}"/>
              </a:ext>
            </a:extLst>
          </p:cNvPr>
          <p:cNvSpPr/>
          <p:nvPr/>
        </p:nvSpPr>
        <p:spPr>
          <a:xfrm>
            <a:off x="446113" y="2581010"/>
            <a:ext cx="7344591" cy="5149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3200" dirty="0"/>
              <a:t>🏆 Winner: Logistic Regression</a:t>
            </a:r>
            <a:endParaRPr 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05FC3-022E-2226-0AA8-DE0A8792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137" y="2581010"/>
            <a:ext cx="5882150" cy="417717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953D33-53D1-1F24-9DB9-68C18E248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5426"/>
              </p:ext>
            </p:extLst>
          </p:nvPr>
        </p:nvGraphicFramePr>
        <p:xfrm>
          <a:off x="175846" y="3278147"/>
          <a:ext cx="7977180" cy="27829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4295">
                  <a:extLst>
                    <a:ext uri="{9D8B030D-6E8A-4147-A177-3AD203B41FA5}">
                      <a16:colId xmlns:a16="http://schemas.microsoft.com/office/drawing/2014/main" val="675574459"/>
                    </a:ext>
                  </a:extLst>
                </a:gridCol>
                <a:gridCol w="1994295">
                  <a:extLst>
                    <a:ext uri="{9D8B030D-6E8A-4147-A177-3AD203B41FA5}">
                      <a16:colId xmlns:a16="http://schemas.microsoft.com/office/drawing/2014/main" val="3377350702"/>
                    </a:ext>
                  </a:extLst>
                </a:gridCol>
                <a:gridCol w="1994295">
                  <a:extLst>
                    <a:ext uri="{9D8B030D-6E8A-4147-A177-3AD203B41FA5}">
                      <a16:colId xmlns:a16="http://schemas.microsoft.com/office/drawing/2014/main" val="1508817232"/>
                    </a:ext>
                  </a:extLst>
                </a:gridCol>
                <a:gridCol w="1994295">
                  <a:extLst>
                    <a:ext uri="{9D8B030D-6E8A-4147-A177-3AD203B41FA5}">
                      <a16:colId xmlns:a16="http://schemas.microsoft.com/office/drawing/2014/main" val="4023097863"/>
                    </a:ext>
                  </a:extLst>
                </a:gridCol>
              </a:tblGrid>
              <a:tr h="704355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Type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485427"/>
                  </a:ext>
                </a:extLst>
              </a:tr>
              <a:tr h="1255589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>
                          <a:solidFill>
                            <a:srgbClr val="0070C0"/>
                          </a:solidFill>
                        </a:rPr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>
                          <a:solidFill>
                            <a:srgbClr val="0070C0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>
                          <a:solidFill>
                            <a:srgbClr val="0070C0"/>
                          </a:solidFill>
                        </a:rPr>
                        <a:t>0.887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>
                          <a:solidFill>
                            <a:srgbClr val="0070C0"/>
                          </a:solidFill>
                        </a:rPr>
                        <a:t>0.951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077376"/>
                  </a:ext>
                </a:extLst>
              </a:tr>
              <a:tr h="704355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solidFill>
                            <a:srgbClr val="FE8206"/>
                          </a:solidFill>
                        </a:rPr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err="1">
                          <a:solidFill>
                            <a:srgbClr val="FE8206"/>
                          </a:solidFill>
                        </a:rPr>
                        <a:t>RandomForest</a:t>
                      </a:r>
                      <a:endParaRPr lang="en-AU" sz="2400" dirty="0">
                        <a:solidFill>
                          <a:srgbClr val="FE82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solidFill>
                            <a:srgbClr val="FE8206"/>
                          </a:solidFill>
                        </a:rPr>
                        <a:t>0.884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solidFill>
                            <a:srgbClr val="FE8206"/>
                          </a:solidFill>
                        </a:rPr>
                        <a:t>0.949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68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879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349C9-B009-46D1-C52A-DD4256AC2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CC41861-2ECC-3F76-B3DD-CAC3924C5E0D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UI Application Showcase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32CC0B9-4350-DAC9-8CB1-98CAE2C0B6BB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A8555-8641-6DFB-D271-143B70AB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541" y="2370592"/>
            <a:ext cx="6535062" cy="5449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9178B-74D7-DF4A-036D-802F91F8C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38" y="2091049"/>
            <a:ext cx="648743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19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FD47-7B58-3CE1-F3BD-2601C06A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C1D82B1-C29E-708A-178C-9B1B05F6DE42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021B5D4-9597-6F1A-2FE8-2542333800A9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3F49BAE-EB5D-55F6-ED69-510B1F9DBB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030089"/>
              </p:ext>
            </p:extLst>
          </p:nvPr>
        </p:nvGraphicFramePr>
        <p:xfrm>
          <a:off x="1889184" y="2385245"/>
          <a:ext cx="10852032" cy="5183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F9A4DE-D8CF-A547-F8CA-F8EF1F8655AE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Recommendations Agenda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955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AC581-6B1D-8721-31E4-87CF43FB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8194648-A849-39A7-E268-C71C77E72488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4412CE9-1CE3-574F-0F19-132CD9C5255A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CC518-EA93-1C21-C3FD-8B5F40348C43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Model Impact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BC0D5-61FA-C2E9-E8B8-5BEBE02277B9}"/>
              </a:ext>
            </a:extLst>
          </p:cNvPr>
          <p:cNvSpPr txBox="1"/>
          <p:nvPr/>
        </p:nvSpPr>
        <p:spPr>
          <a:xfrm>
            <a:off x="1182415" y="2381473"/>
            <a:ext cx="96523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 Impact — Logistic Regression for Lung Cancer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Enables </a:t>
            </a:r>
            <a:r>
              <a:rPr lang="en-US" sz="2800" b="1" dirty="0"/>
              <a:t>early risk detection</a:t>
            </a:r>
            <a:r>
              <a:rPr lang="en-US" sz="2800" dirty="0"/>
              <a:t> from simple patient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Provides </a:t>
            </a:r>
            <a:r>
              <a:rPr lang="en-US" sz="2800" b="1" dirty="0"/>
              <a:t>transparent, interpretable outputs</a:t>
            </a:r>
            <a:r>
              <a:rPr lang="en-US" sz="2800" dirty="0"/>
              <a:t> for clinical trust.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Helps </a:t>
            </a:r>
            <a:r>
              <a:rPr lang="en-US" sz="2800" b="1" dirty="0"/>
              <a:t>prioritize screenings</a:t>
            </a:r>
            <a:r>
              <a:rPr lang="en-US" sz="2800" dirty="0"/>
              <a:t> and allocate healthcare resources efficiently.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Scales globally, supporting </a:t>
            </a:r>
            <a:r>
              <a:rPr lang="en-US" sz="2800" b="1" dirty="0"/>
              <a:t>AI-assisted preventive care</a:t>
            </a:r>
            <a:r>
              <a:rPr lang="en-US" sz="2800" dirty="0"/>
              <a:t> in developing regions.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Drives </a:t>
            </a:r>
            <a:r>
              <a:rPr lang="en-US" sz="2800" b="1" dirty="0"/>
              <a:t>data-informed public health policy</a:t>
            </a:r>
            <a:r>
              <a:rPr lang="en-US" sz="2800" dirty="0"/>
              <a:t> for WHO and national programs.</a:t>
            </a:r>
          </a:p>
        </p:txBody>
      </p:sp>
      <p:pic>
        <p:nvPicPr>
          <p:cNvPr id="8" name="Picture 7" descr="A computer chip with a brain inside&#10;&#10;AI-generated content may be incorrect.">
            <a:extLst>
              <a:ext uri="{FF2B5EF4-FFF2-40B4-BE49-F238E27FC236}">
                <a16:creationId xmlns:a16="http://schemas.microsoft.com/office/drawing/2014/main" id="{061119FA-F286-D3C8-D3AE-D7F624E2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341" y="2554686"/>
            <a:ext cx="3120227" cy="31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5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807C-6C06-146A-2908-DB2689D13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06BEF8F-51E0-59CE-60B8-BEB307B096B9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5EA2997-18C9-E36C-1B47-04CAF23A081B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FED81-944E-34AD-8CEF-81C2D21D457B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Why this matters?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A484F-9680-64C2-A6F2-FEEEA5FE2BF3}"/>
              </a:ext>
            </a:extLst>
          </p:cNvPr>
          <p:cNvSpPr txBox="1"/>
          <p:nvPr/>
        </p:nvSpPr>
        <p:spPr>
          <a:xfrm>
            <a:off x="1000662" y="2415979"/>
            <a:ext cx="826410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🌍 Real-World Importance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Early screening of high-risk individuals can cut mortality by over 20 %, yet access to predictive tools remains limited globally. (Journal of Thoracic Oncology, 2024)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AI model identifies high-risk patients early, even before symptoms appear, supporting faster intervention and saving thousands of lives.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analyzing everyday health data (e.g., smoking, coughing, fatigue, chest pain), it delivers fast, data-driven risk predictions that help clinicians act sooner.</a:t>
            </a:r>
          </a:p>
        </p:txBody>
      </p:sp>
      <p:pic>
        <p:nvPicPr>
          <p:cNvPr id="9" name="Picture 8" descr="A hands holding a globe&#10;&#10;AI-generated content may be incorrect.">
            <a:extLst>
              <a:ext uri="{FF2B5EF4-FFF2-40B4-BE49-F238E27FC236}">
                <a16:creationId xmlns:a16="http://schemas.microsoft.com/office/drawing/2014/main" id="{26EA3F6B-45B8-41AE-1A99-D2CFAAAC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68" y="3013875"/>
            <a:ext cx="3338917" cy="33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59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493A9-42DF-453C-6586-4BD57904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8F01550-23A5-51A2-6F23-56F495038FE9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8D9B1C6-2FED-F8CA-EBD2-2A010986D041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FD57-C4FD-E4A0-E21A-814A820C8689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Why this matters?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0C1FC-4712-0DAF-F47C-6B8203B5FB13}"/>
              </a:ext>
            </a:extLst>
          </p:cNvPr>
          <p:cNvSpPr txBox="1"/>
          <p:nvPr/>
        </p:nvSpPr>
        <p:spPr>
          <a:xfrm>
            <a:off x="1000662" y="2415979"/>
            <a:ext cx="900597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⚠️ </a:t>
            </a:r>
            <a:r>
              <a:rPr lang="en-US" sz="2800" b="1" dirty="0"/>
              <a:t>What Happens If We Don’t Implement It?</a:t>
            </a:r>
          </a:p>
          <a:p>
            <a:r>
              <a:rPr lang="en-US" sz="2800" b="1" dirty="0"/>
              <a:t>Late Detection = Higher Deaths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Over </a:t>
            </a:r>
            <a:r>
              <a:rPr lang="en-US" sz="2800" b="1" dirty="0"/>
              <a:t>50% of lung cancer cases</a:t>
            </a:r>
            <a:r>
              <a:rPr lang="en-US" sz="2800" dirty="0"/>
              <a:t> are diagnosed at </a:t>
            </a:r>
            <a:r>
              <a:rPr lang="en-US" sz="2800" b="1" dirty="0"/>
              <a:t>Stage IV</a:t>
            </a:r>
            <a:r>
              <a:rPr lang="en-US" sz="2800" dirty="0"/>
              <a:t>, when survival rates drop to </a:t>
            </a:r>
            <a:r>
              <a:rPr lang="en-US" sz="2800" b="1" dirty="0"/>
              <a:t>~5%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contrast, </a:t>
            </a:r>
            <a:r>
              <a:rPr lang="en-US" sz="2800" b="1" dirty="0"/>
              <a:t>Stage I</a:t>
            </a:r>
            <a:r>
              <a:rPr lang="en-US" sz="2800" dirty="0"/>
              <a:t> cases have a </a:t>
            </a:r>
            <a:r>
              <a:rPr lang="en-US" sz="2800" b="1" dirty="0"/>
              <a:t>~65% five-year survival rate</a:t>
            </a:r>
            <a:r>
              <a:rPr lang="en-US" sz="2800" dirty="0"/>
              <a:t> — meaning early detection can literally save lives.</a:t>
            </a:r>
          </a:p>
          <a:p>
            <a:pPr>
              <a:buNone/>
            </a:pPr>
            <a:endParaRPr lang="en-US" sz="2800" dirty="0"/>
          </a:p>
          <a:p>
            <a:r>
              <a:rPr lang="en-US" sz="2800" b="1" dirty="0"/>
              <a:t>Healthcare Systems Overloaded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Late-stage cases require </a:t>
            </a:r>
            <a:r>
              <a:rPr lang="en-US" sz="2800" b="1" dirty="0"/>
              <a:t>intensive hospital care</a:t>
            </a:r>
            <a:r>
              <a:rPr lang="en-US" sz="2800" dirty="0"/>
              <a:t>, increasing workload and burnout among healthcare professionals.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Without AI triage or prediction, diagnostic delays continue to rise globally.</a:t>
            </a:r>
          </a:p>
          <a:p>
            <a:pPr>
              <a:buNone/>
            </a:pPr>
            <a:endParaRPr lang="en-US" sz="2800" dirty="0"/>
          </a:p>
        </p:txBody>
      </p:sp>
      <p:pic>
        <p:nvPicPr>
          <p:cNvPr id="7" name="Picture 6" descr="A cartoon of a person sleeping on a desk&#10;&#10;AI-generated content may be incorrect.">
            <a:extLst>
              <a:ext uri="{FF2B5EF4-FFF2-40B4-BE49-F238E27FC236}">
                <a16:creationId xmlns:a16="http://schemas.microsoft.com/office/drawing/2014/main" id="{761EFF8E-A1B0-FCE1-0EEE-F343D6B4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223" y="2729811"/>
            <a:ext cx="3142085" cy="31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2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0080" y="1105523"/>
            <a:ext cx="8959453" cy="863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54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Agenda</a:t>
            </a:r>
            <a:endParaRPr lang="en-US" sz="54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D358FAB-EEB6-512B-8764-A19506E3F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916102"/>
              </p:ext>
            </p:extLst>
          </p:nvPr>
        </p:nvGraphicFramePr>
        <p:xfrm>
          <a:off x="191534" y="1930250"/>
          <a:ext cx="14247331" cy="538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158D6-5B7A-58CC-4194-4F889892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AAB8CAF-27E9-49AA-B877-E335B712DA44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8022145-A1E0-B1BD-0202-C6F3E08B4698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F9095-AC43-A427-DDC8-106681A382B6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Stakeholder Plan</a:t>
            </a:r>
            <a:endParaRPr lang="en-US" sz="2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54C7568-0236-178E-995E-84A7EEBFBEC0}"/>
              </a:ext>
            </a:extLst>
          </p:cNvPr>
          <p:cNvSpPr/>
          <p:nvPr/>
        </p:nvSpPr>
        <p:spPr>
          <a:xfrm>
            <a:off x="1182415" y="2370593"/>
            <a:ext cx="8245364" cy="439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800" dirty="0"/>
              <a:t>World Health Organisation</a:t>
            </a:r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r>
              <a:rPr lang="en-AU" sz="2800" dirty="0"/>
              <a:t>Action 1: Policy and Global Coordination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model provides </a:t>
            </a:r>
            <a:r>
              <a:rPr lang="en-US" sz="2800" b="1" dirty="0"/>
              <a:t>standardized, evidence-based screening metrics</a:t>
            </a:r>
            <a:r>
              <a:rPr lang="en-US" sz="2800" dirty="0"/>
              <a:t> that can guide WHO’s </a:t>
            </a:r>
            <a:r>
              <a:rPr lang="en-US" sz="2800" b="1" dirty="0"/>
              <a:t>global lung cancer detection policies.</a:t>
            </a:r>
            <a:endParaRPr lang="en-AU" sz="2800" dirty="0"/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r>
              <a:rPr lang="en-AU" sz="2800" dirty="0"/>
              <a:t>Action 2: Technology Model Integration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AU" sz="2800" dirty="0"/>
              <a:t>Deploy the AI model as part of WHO lung cancer detection system.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AU" sz="2800" dirty="0"/>
              <a:t>Collaborate existing professionals e.g. ML Engineers, Doctors etc to fine tune model and better diagnosis.</a:t>
            </a:r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US" sz="3600" dirty="0"/>
          </a:p>
        </p:txBody>
      </p:sp>
      <p:pic>
        <p:nvPicPr>
          <p:cNvPr id="7" name="Picture 6" descr="A logo of the who&#10;&#10;AI-generated content may be incorrect.">
            <a:extLst>
              <a:ext uri="{FF2B5EF4-FFF2-40B4-BE49-F238E27FC236}">
                <a16:creationId xmlns:a16="http://schemas.microsoft.com/office/drawing/2014/main" id="{3B90106E-1CAF-4BDA-9DCE-275256AF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67" y="2732902"/>
            <a:ext cx="2347714" cy="30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69BC-F351-75E2-1DA3-41FFE4711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82FFF9B-E8BC-685E-79DB-7EF90EAD6A5E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9AC534E-D294-9AE3-769C-419107C040F6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D7ED9-9242-DF9C-D40A-DA14CA81D935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Future Improvements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3DBEE173-DD56-9585-DC48-72CAEDE17176}"/>
              </a:ext>
            </a:extLst>
          </p:cNvPr>
          <p:cNvSpPr/>
          <p:nvPr/>
        </p:nvSpPr>
        <p:spPr>
          <a:xfrm>
            <a:off x="1182415" y="2370593"/>
            <a:ext cx="8245364" cy="439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800" dirty="0"/>
              <a:t>Improvements suggestions:</a:t>
            </a:r>
          </a:p>
          <a:p>
            <a:pPr>
              <a:lnSpc>
                <a:spcPts val="2850"/>
              </a:lnSpc>
            </a:pPr>
            <a:endParaRPr lang="en-AU" sz="28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Enhance the UI application to highlight which features or variables most influence cancer risk predictions, improving interpretability for users.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Implement feature engineering and correlation analysis to identify and display the strongest predictive factors, rather than leaving users uncertain about which variables have the greatest impact.</a:t>
            </a:r>
          </a:p>
          <a:p>
            <a:pPr>
              <a:lnSpc>
                <a:spcPts val="2850"/>
              </a:lnSpc>
            </a:pPr>
            <a:endParaRPr lang="en-AU" sz="28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US" sz="3600" dirty="0"/>
          </a:p>
        </p:txBody>
      </p:sp>
      <p:pic>
        <p:nvPicPr>
          <p:cNvPr id="8" name="Picture 7" descr="Blue line art of various shapes and sizes&#10;&#10;AI-generated content may be incorrect.">
            <a:extLst>
              <a:ext uri="{FF2B5EF4-FFF2-40B4-BE49-F238E27FC236}">
                <a16:creationId xmlns:a16="http://schemas.microsoft.com/office/drawing/2014/main" id="{F82FE66E-4BDE-0820-417B-59A18301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96" y="2083279"/>
            <a:ext cx="4063041" cy="40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83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4E7A-8217-A95C-C291-6BBDE014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EEA3668-1C72-69ED-0887-51A5E26FF8D1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Recommendations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E7D2AC2-B095-C5E9-F71B-E28DB5F30F53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6CBFC-67E4-8136-D8F2-07A9817F7057}"/>
              </a:ext>
            </a:extLst>
          </p:cNvPr>
          <p:cNvSpPr txBox="1"/>
          <p:nvPr/>
        </p:nvSpPr>
        <p:spPr>
          <a:xfrm>
            <a:off x="1182415" y="1831393"/>
            <a:ext cx="7315200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</a:rPr>
              <a:t>Limitations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4E2F0D84-D1D2-ADEF-5CAA-E5CD1B87799E}"/>
              </a:ext>
            </a:extLst>
          </p:cNvPr>
          <p:cNvSpPr/>
          <p:nvPr/>
        </p:nvSpPr>
        <p:spPr>
          <a:xfrm>
            <a:off x="1182415" y="2370593"/>
            <a:ext cx="8245364" cy="439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800" dirty="0"/>
              <a:t>Limitation Awareness:</a:t>
            </a:r>
          </a:p>
          <a:p>
            <a:pPr>
              <a:lnSpc>
                <a:spcPts val="2850"/>
              </a:lnSpc>
            </a:pPr>
            <a:endParaRPr lang="en-AU" sz="2800" dirty="0"/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Model interpretability remains limited — users can’t see which variables impact predictions most.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Dataset may be biased or too small to generalize across global populations.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Further medical validation is needed to confirm clinical reliability.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Integration with hospital systems and WHO frameworks may face technical and ethical barriers.</a:t>
            </a:r>
            <a:endParaRPr lang="en-AU" sz="28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US" sz="3600" dirty="0"/>
          </a:p>
        </p:txBody>
      </p:sp>
      <p:pic>
        <p:nvPicPr>
          <p:cNvPr id="8" name="Picture 7" descr="A yellow triangle with blue gears and a black background&#10;&#10;AI-generated content may be incorrect.">
            <a:extLst>
              <a:ext uri="{FF2B5EF4-FFF2-40B4-BE49-F238E27FC236}">
                <a16:creationId xmlns:a16="http://schemas.microsoft.com/office/drawing/2014/main" id="{E6091CA1-9584-F021-E34F-F0C75D814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15" y="2602870"/>
            <a:ext cx="3121570" cy="31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72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232A-A628-375B-2637-9D5242250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B26B7CB-BB46-F612-87E5-48F230D0504B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Questions?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A5AA90C-4EF3-C945-E7F4-164AC08831C1}"/>
              </a:ext>
            </a:extLst>
          </p:cNvPr>
          <p:cNvSpPr/>
          <p:nvPr/>
        </p:nvSpPr>
        <p:spPr>
          <a:xfrm>
            <a:off x="1182415" y="2370592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pic>
        <p:nvPicPr>
          <p:cNvPr id="6" name="Picture 5" descr="Cartoon person holding a puppet&#10;&#10;AI-generated content may be incorrect.">
            <a:extLst>
              <a:ext uri="{FF2B5EF4-FFF2-40B4-BE49-F238E27FC236}">
                <a16:creationId xmlns:a16="http://schemas.microsoft.com/office/drawing/2014/main" id="{66F63657-A374-8D0F-F911-AD8B606F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53" y="2449927"/>
            <a:ext cx="6069345" cy="45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4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27C3-40AC-FDA1-270B-54A8B4F5F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C6679B-7DAB-A405-1958-8753EC7E829F}"/>
              </a:ext>
            </a:extLst>
          </p:cNvPr>
          <p:cNvSpPr/>
          <p:nvPr/>
        </p:nvSpPr>
        <p:spPr>
          <a:xfrm>
            <a:off x="5076497" y="60785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Introduction</a:t>
            </a:r>
            <a:endParaRPr lang="en-US" sz="61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4E0E57D-8119-73A6-B6D4-08C97277FEF6}"/>
              </a:ext>
            </a:extLst>
          </p:cNvPr>
          <p:cNvSpPr/>
          <p:nvPr/>
        </p:nvSpPr>
        <p:spPr>
          <a:xfrm>
            <a:off x="5076497" y="1883927"/>
            <a:ext cx="420576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F6FF3"/>
                </a:solidFill>
                <a:latin typeface="Outfit Medium" pitchFamily="34" charset="0"/>
              </a:rPr>
              <a:t>Role Play Scenario</a:t>
            </a:r>
            <a:endParaRPr lang="en-US" sz="26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0DF69B8-4338-1150-A39F-2DA706301383}"/>
              </a:ext>
            </a:extLst>
          </p:cNvPr>
          <p:cNvSpPr/>
          <p:nvPr/>
        </p:nvSpPr>
        <p:spPr>
          <a:xfrm>
            <a:off x="5076497" y="2607074"/>
            <a:ext cx="9144000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/>
              <a:t>Picture this:</a:t>
            </a:r>
          </a:p>
          <a:p>
            <a:pPr>
              <a:lnSpc>
                <a:spcPts val="2850"/>
              </a:lnSpc>
            </a:pPr>
            <a:r>
              <a:rPr lang="en-US" sz="2400" dirty="0"/>
              <a:t>You have 24hrs in day:</a:t>
            </a:r>
          </a:p>
          <a:p>
            <a:pPr>
              <a:lnSpc>
                <a:spcPts val="2850"/>
              </a:lnSpc>
            </a:pPr>
            <a:r>
              <a:rPr lang="en-US" sz="2400" dirty="0"/>
              <a:t>Which of the following could </a:t>
            </a:r>
            <a:r>
              <a:rPr lang="en-US" sz="2400" b="1" dirty="0"/>
              <a:t>quietly increase your risk of lung cancer</a:t>
            </a:r>
            <a:r>
              <a:rPr lang="en-US" sz="2400" dirty="0"/>
              <a:t>?</a:t>
            </a:r>
          </a:p>
          <a:p>
            <a:pPr>
              <a:lnSpc>
                <a:spcPts val="2850"/>
              </a:lnSpc>
            </a:pPr>
            <a:endParaRPr lang="en-US" sz="2400" dirty="0"/>
          </a:p>
          <a:p>
            <a:pPr marL="457200" indent="-457200">
              <a:buAutoNum type="alphaUcPeriod"/>
            </a:pPr>
            <a:r>
              <a:rPr lang="en-US" sz="2400" dirty="0"/>
              <a:t>Lighting up “just one” cigarette during stress breaks 🚬</a:t>
            </a:r>
          </a:p>
          <a:p>
            <a:pPr marL="457200" indent="-457200">
              <a:buAutoNum type="alphaUcPeriod"/>
            </a:pPr>
            <a:r>
              <a:rPr lang="en-US" sz="2400" dirty="0"/>
              <a:t>Ignoring that dry cough that’s lasted for weeks 🤧</a:t>
            </a:r>
          </a:p>
          <a:p>
            <a:pPr marL="457200" indent="-457200">
              <a:buAutoNum type="alphaUcPeriod"/>
            </a:pPr>
            <a:r>
              <a:rPr lang="en-US" sz="2400" dirty="0"/>
              <a:t>Working in a dusty or smoky environment without a mask 🏭</a:t>
            </a:r>
          </a:p>
          <a:p>
            <a:pPr marL="457200" indent="-457200">
              <a:buAutoNum type="alphaUcPeriod"/>
            </a:pPr>
            <a:r>
              <a:rPr lang="en-US" sz="2400" dirty="0"/>
              <a:t>Thinking “I’m healthy, so I don’t need a check-up”, always fatigue all the time.🙈</a:t>
            </a:r>
          </a:p>
          <a:p>
            <a:pPr marL="457200" indent="-457200">
              <a:buAutoNum type="alphaUcPeriod"/>
            </a:pPr>
            <a:r>
              <a:rPr lang="en-US" sz="2400" dirty="0"/>
              <a:t>I always coughing and short of breath </a:t>
            </a:r>
            <a:r>
              <a:rPr lang="en-US" sz="2400" dirty="0" err="1"/>
              <a:t>everytime</a:t>
            </a:r>
            <a:r>
              <a:rPr lang="en-US" sz="2400" dirty="0"/>
              <a:t> I do normal things🌫️</a:t>
            </a:r>
          </a:p>
        </p:txBody>
      </p:sp>
      <p:pic>
        <p:nvPicPr>
          <p:cNvPr id="6" name="Picture 5" descr="A cartoon of lungs with a small animal in the middle&#10;&#10;AI-generated content may be incorrect.">
            <a:extLst>
              <a:ext uri="{FF2B5EF4-FFF2-40B4-BE49-F238E27FC236}">
                <a16:creationId xmlns:a16="http://schemas.microsoft.com/office/drawing/2014/main" id="{38AF2511-1E04-E8F4-0ABA-8F2891E7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45" y="2273720"/>
            <a:ext cx="3682160" cy="36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8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50990" y="1123925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Introduction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1250990" y="2160849"/>
            <a:ext cx="420576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3F6FF3"/>
                </a:solidFill>
                <a:latin typeface="Outfit Medium" pitchFamily="34" charset="0"/>
              </a:rPr>
              <a:t>Main Point?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250990" y="2769431"/>
            <a:ext cx="12827617" cy="4160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CC43E20-7E5D-BD1D-388B-352AC3194525}"/>
              </a:ext>
            </a:extLst>
          </p:cNvPr>
          <p:cNvSpPr/>
          <p:nvPr/>
        </p:nvSpPr>
        <p:spPr>
          <a:xfrm>
            <a:off x="346841" y="2686842"/>
            <a:ext cx="13999780" cy="495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endParaRPr lang="en-US" sz="3200" b="1" dirty="0"/>
          </a:p>
          <a:p>
            <a:pPr algn="ctr">
              <a:lnSpc>
                <a:spcPts val="2850"/>
              </a:lnSpc>
            </a:pPr>
            <a:r>
              <a:rPr lang="en-US" sz="3600" dirty="0"/>
              <a:t>What </a:t>
            </a:r>
            <a:r>
              <a:rPr lang="en-US" sz="3600" dirty="0">
                <a:solidFill>
                  <a:srgbClr val="FF0000"/>
                </a:solidFill>
              </a:rPr>
              <a:t>key features or habits </a:t>
            </a:r>
            <a:r>
              <a:rPr lang="en-US" sz="3600" dirty="0"/>
              <a:t>do you notice that contribute </a:t>
            </a:r>
            <a:r>
              <a:rPr lang="en-US" sz="3600" dirty="0">
                <a:solidFill>
                  <a:srgbClr val="FF0000"/>
                </a:solidFill>
              </a:rPr>
              <a:t>to having a chance of detecting lung cancer </a:t>
            </a:r>
            <a:r>
              <a:rPr lang="en-US" sz="3600" dirty="0"/>
              <a:t>- and how can we recognize when they start to negatively affect us?</a:t>
            </a:r>
            <a:endParaRPr lang="en-US" sz="2400" dirty="0"/>
          </a:p>
          <a:p>
            <a:pPr algn="ctr">
              <a:lnSpc>
                <a:spcPts val="2850"/>
              </a:lnSpc>
            </a:pPr>
            <a:endParaRPr lang="en-US" sz="2400" dirty="0"/>
          </a:p>
          <a:p>
            <a:pPr algn="ctr">
              <a:lnSpc>
                <a:spcPts val="2850"/>
              </a:lnSpc>
            </a:pPr>
            <a:r>
              <a:rPr lang="en-US" sz="2800" b="1" dirty="0"/>
              <a:t>Quiz:</a:t>
            </a:r>
          </a:p>
          <a:p>
            <a:pPr marL="457200" indent="-457200" algn="ctr">
              <a:buAutoNum type="alphaUcPeriod"/>
            </a:pPr>
            <a:r>
              <a:rPr lang="en-US" sz="2800" dirty="0"/>
              <a:t>Lighting up </a:t>
            </a:r>
            <a:r>
              <a:rPr lang="en-US" sz="2800" dirty="0">
                <a:solidFill>
                  <a:srgbClr val="FF0000"/>
                </a:solidFill>
              </a:rPr>
              <a:t>“just one” cigarette </a:t>
            </a:r>
            <a:r>
              <a:rPr lang="en-US" sz="2800" dirty="0"/>
              <a:t>during stress breaks 🚬</a:t>
            </a:r>
          </a:p>
          <a:p>
            <a:pPr marL="457200" indent="-457200" algn="ctr">
              <a:buAutoNum type="alphaUcPeriod"/>
            </a:pPr>
            <a:r>
              <a:rPr lang="en-US" sz="2800" dirty="0"/>
              <a:t>Ignoring that </a:t>
            </a:r>
            <a:r>
              <a:rPr lang="en-US" sz="2800" dirty="0">
                <a:solidFill>
                  <a:srgbClr val="FF0000"/>
                </a:solidFill>
              </a:rPr>
              <a:t>dry cough that’s lasted for weeks </a:t>
            </a:r>
            <a:r>
              <a:rPr lang="en-US" sz="2800" dirty="0"/>
              <a:t>🤧</a:t>
            </a:r>
          </a:p>
          <a:p>
            <a:pPr marL="457200" indent="-457200" algn="ctr">
              <a:buAutoNum type="alphaUcPeriod"/>
            </a:pPr>
            <a:r>
              <a:rPr lang="en-US" sz="2800" dirty="0"/>
              <a:t>Working in a </a:t>
            </a:r>
            <a:r>
              <a:rPr lang="en-US" sz="2800" dirty="0">
                <a:solidFill>
                  <a:srgbClr val="FF0000"/>
                </a:solidFill>
              </a:rPr>
              <a:t>dusty or smoky environment without a mask </a:t>
            </a:r>
            <a:r>
              <a:rPr lang="en-US" sz="2800" dirty="0"/>
              <a:t>🏭</a:t>
            </a:r>
          </a:p>
          <a:p>
            <a:pPr marL="457200" indent="-457200" algn="ctr">
              <a:buAutoNum type="alphaUcPeriod"/>
            </a:pPr>
            <a:r>
              <a:rPr lang="en-US" sz="2800" dirty="0"/>
              <a:t>Thinking “I’m healthy, so I don’t need a check-up”, always </a:t>
            </a:r>
            <a:r>
              <a:rPr lang="en-US" sz="2800" dirty="0">
                <a:solidFill>
                  <a:srgbClr val="FF0000"/>
                </a:solidFill>
              </a:rPr>
              <a:t>fatigue all the time</a:t>
            </a:r>
            <a:r>
              <a:rPr lang="en-US" sz="2800" dirty="0"/>
              <a:t>.🙈</a:t>
            </a:r>
          </a:p>
          <a:p>
            <a:pPr algn="ctr"/>
            <a:r>
              <a:rPr lang="en-US" sz="2800" b="1" dirty="0"/>
              <a:t>E.</a:t>
            </a:r>
            <a:r>
              <a:rPr lang="en-US" sz="2800" dirty="0"/>
              <a:t> I </a:t>
            </a:r>
            <a:r>
              <a:rPr lang="en-US" sz="2800" dirty="0">
                <a:solidFill>
                  <a:srgbClr val="FF0000"/>
                </a:solidFill>
              </a:rPr>
              <a:t>always coughing and short of breath </a:t>
            </a:r>
            <a:r>
              <a:rPr lang="en-US" sz="2800" dirty="0" err="1">
                <a:solidFill>
                  <a:srgbClr val="FF0000"/>
                </a:solidFill>
              </a:rPr>
              <a:t>everytime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 do normal things🌫️</a:t>
            </a:r>
          </a:p>
          <a:p>
            <a:pPr algn="ctr">
              <a:lnSpc>
                <a:spcPts val="2850"/>
              </a:lnSpc>
            </a:pPr>
            <a:endParaRPr lang="en-US" sz="2400" dirty="0"/>
          </a:p>
          <a:p>
            <a:pPr algn="ctr">
              <a:lnSpc>
                <a:spcPts val="2850"/>
              </a:lnSpc>
            </a:pPr>
            <a:r>
              <a:rPr lang="en-US" sz="2400" dirty="0"/>
              <a:t>Are these everyday habits signs of </a:t>
            </a:r>
            <a:r>
              <a:rPr lang="en-US" sz="2400" b="1" dirty="0"/>
              <a:t>high cancer risk</a:t>
            </a:r>
            <a:r>
              <a:rPr lang="en-US" sz="2400" dirty="0"/>
              <a:t>, or</a:t>
            </a:r>
          </a:p>
          <a:p>
            <a:pPr algn="ctr">
              <a:lnSpc>
                <a:spcPts val="2850"/>
              </a:lnSpc>
            </a:pPr>
            <a:r>
              <a:rPr lang="en-US" sz="2400" dirty="0"/>
              <a:t> are they just </a:t>
            </a:r>
            <a:r>
              <a:rPr lang="en-US" sz="2400" b="1" dirty="0"/>
              <a:t>low-risk routines</a:t>
            </a:r>
            <a:r>
              <a:rPr lang="en-US" sz="2400" dirty="0"/>
              <a:t> we’ve </a:t>
            </a:r>
            <a:r>
              <a:rPr lang="en-US" sz="2400" dirty="0" err="1"/>
              <a:t>normalised</a:t>
            </a:r>
            <a:r>
              <a:rPr lang="en-US" sz="2400" dirty="0"/>
              <a:t>?</a:t>
            </a:r>
          </a:p>
          <a:p>
            <a:pPr algn="ctr">
              <a:lnSpc>
                <a:spcPts val="285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C87A8-A45A-6ED7-E991-06F71226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D753862-29DA-D7F4-B781-8479C2D5078C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>
                <a:solidFill>
                  <a:srgbClr val="3F6FF3"/>
                </a:solidFill>
                <a:latin typeface="Outfit Medium" pitchFamily="34" charset="0"/>
              </a:rPr>
              <a:t>Audience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5091472-F97A-FA89-9E65-7A0035C5F574}"/>
              </a:ext>
            </a:extLst>
          </p:cNvPr>
          <p:cNvSpPr/>
          <p:nvPr/>
        </p:nvSpPr>
        <p:spPr>
          <a:xfrm>
            <a:off x="1182415" y="2370592"/>
            <a:ext cx="8245364" cy="3872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AU" sz="2800" dirty="0"/>
              <a:t>Stakeholder: World Health Organisation</a:t>
            </a:r>
          </a:p>
          <a:p>
            <a:pPr>
              <a:lnSpc>
                <a:spcPts val="2850"/>
              </a:lnSpc>
            </a:pPr>
            <a:r>
              <a:rPr lang="en-AU" sz="2800" dirty="0"/>
              <a:t>Public Global Health Agencies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Increasing demand for early and accurate lung cancer diagnosis.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Integration of AI-assisted diagnostic tools to enhance accuracy and reduce human error.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confidence in machine learning outputs for informed decision-making.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Communicate AI-generated results transparently and ethically to patients.</a:t>
            </a:r>
            <a:endParaRPr lang="en-AU" sz="28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AU" sz="3600" dirty="0"/>
          </a:p>
          <a:p>
            <a:pPr>
              <a:lnSpc>
                <a:spcPts val="2850"/>
              </a:lnSpc>
            </a:pPr>
            <a:endParaRPr lang="en-US" sz="3600" dirty="0"/>
          </a:p>
        </p:txBody>
      </p:sp>
      <p:pic>
        <p:nvPicPr>
          <p:cNvPr id="2" name="Picture 1" descr="A logo of the who&#10;&#10;AI-generated content may be incorrect.">
            <a:extLst>
              <a:ext uri="{FF2B5EF4-FFF2-40B4-BE49-F238E27FC236}">
                <a16:creationId xmlns:a16="http://schemas.microsoft.com/office/drawing/2014/main" id="{4168F678-60C5-7F95-1706-1816D52F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67" y="2732902"/>
            <a:ext cx="2347714" cy="30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78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1FFB-04CA-70BC-CD47-6B42BE470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DF44BE0-37C0-628A-B906-74D2F9CA4043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Audience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AE480A8-A6F0-20C3-1976-C88EA94356AC}"/>
              </a:ext>
            </a:extLst>
          </p:cNvPr>
          <p:cNvSpPr/>
          <p:nvPr/>
        </p:nvSpPr>
        <p:spPr>
          <a:xfrm>
            <a:off x="1780675" y="2191362"/>
            <a:ext cx="11855116" cy="3872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3200" b="1" u="sng" dirty="0"/>
              <a:t>Why this problem worth investigating?</a:t>
            </a:r>
          </a:p>
          <a:p>
            <a:pPr>
              <a:lnSpc>
                <a:spcPts val="2850"/>
              </a:lnSpc>
            </a:pPr>
            <a:endParaRPr lang="en-AU" sz="2400" dirty="0"/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🫁 </a:t>
            </a:r>
            <a:r>
              <a:rPr lang="en-US" sz="2400" b="1" dirty="0"/>
              <a:t>Lung cancer remains one of the leading causes of death worldwide</a:t>
            </a:r>
            <a:r>
              <a:rPr lang="en-US" sz="2400" dirty="0"/>
              <a:t>, often detected only in its late stages when treatment options are limited.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🔬 </a:t>
            </a:r>
            <a:r>
              <a:rPr lang="en-US" sz="2400" b="1" dirty="0"/>
              <a:t>Early detection can drastically improve survival rates</a:t>
            </a:r>
            <a:r>
              <a:rPr lang="en-US" sz="2400" dirty="0"/>
              <a:t>, yet many patients are diagnosed too late due to limited screening and subtle early symptoms.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💻 </a:t>
            </a:r>
            <a:r>
              <a:rPr lang="en-US" sz="2400" b="1" dirty="0"/>
              <a:t>AI-powered detection tools</a:t>
            </a:r>
            <a:r>
              <a:rPr lang="en-US" sz="2400" dirty="0"/>
              <a:t> can help radiologists identify cancer patterns faster and more accurately from X-rays or CT scans.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📊 </a:t>
            </a:r>
            <a:r>
              <a:rPr lang="en-US" sz="2400" b="1" dirty="0"/>
              <a:t>Data-driven analysis of patient and imaging data</a:t>
            </a:r>
            <a:r>
              <a:rPr lang="en-US" sz="2400" dirty="0"/>
              <a:t> enables more reliable predictions and reduces diagnostic errors.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🌍 </a:t>
            </a:r>
            <a:r>
              <a:rPr lang="en-US" sz="2400" b="1" dirty="0"/>
              <a:t>Social and healthcare impact:</a:t>
            </a:r>
            <a:r>
              <a:rPr lang="en-US" sz="2400" dirty="0"/>
              <a:t> advancing detection technology supports global health goals, saves lives, and reduces the burden on healthcare systems.</a:t>
            </a:r>
            <a:endParaRPr lang="en-AU" sz="2400" dirty="0"/>
          </a:p>
          <a:p>
            <a:pPr>
              <a:lnSpc>
                <a:spcPts val="2850"/>
              </a:lnSpc>
            </a:pPr>
            <a:endParaRPr lang="en-AU" sz="2400" dirty="0"/>
          </a:p>
          <a:p>
            <a:pPr>
              <a:lnSpc>
                <a:spcPts val="285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849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4CD4D-57CE-A854-687A-8852EFC18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C1BC90A-A1CE-F4A4-07A1-5EE1170E673A}"/>
              </a:ext>
            </a:extLst>
          </p:cNvPr>
          <p:cNvSpPr/>
          <p:nvPr/>
        </p:nvSpPr>
        <p:spPr>
          <a:xfrm>
            <a:off x="1182415" y="99704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F6FF3"/>
                </a:solidFill>
                <a:latin typeface="Outfit Medium" pitchFamily="34" charset="0"/>
              </a:rPr>
              <a:t>EDA</a:t>
            </a:r>
            <a:endParaRPr lang="en-US" sz="6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6CB7934-C34D-D985-49B9-D47DA8D3D04A}"/>
              </a:ext>
            </a:extLst>
          </p:cNvPr>
          <p:cNvSpPr/>
          <p:nvPr/>
        </p:nvSpPr>
        <p:spPr>
          <a:xfrm>
            <a:off x="1182414" y="2162044"/>
            <a:ext cx="12790259" cy="462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dirty="0"/>
              <a:t>309 records | 15 features</a:t>
            </a:r>
            <a:br>
              <a:rPr lang="en-US" sz="2400" dirty="0"/>
            </a:br>
            <a:r>
              <a:rPr lang="en-AU" sz="2400" dirty="0"/>
              <a:t>🧠 </a:t>
            </a:r>
            <a:r>
              <a:rPr lang="en-US" sz="2400" dirty="0"/>
              <a:t>Goal: </a:t>
            </a:r>
            <a:r>
              <a:rPr lang="en-US" sz="2400" b="1" dirty="0">
                <a:solidFill>
                  <a:srgbClr val="FF0000"/>
                </a:solidFill>
              </a:rPr>
              <a:t>Predict “Lung Cancer Risk” </a:t>
            </a:r>
            <a:r>
              <a:rPr lang="en-US" sz="2400" dirty="0"/>
              <a:t>based on </a:t>
            </a:r>
            <a:r>
              <a:rPr lang="en-US" sz="2400" b="1" dirty="0"/>
              <a:t>15 lifestyle, health, and symptom features</a:t>
            </a:r>
            <a:r>
              <a:rPr lang="en-US" sz="2400" dirty="0"/>
              <a:t> — whether a person is </a:t>
            </a:r>
            <a:r>
              <a:rPr lang="en-US" sz="2400" b="1" dirty="0"/>
              <a:t>likely to develop lung cancer.</a:t>
            </a:r>
          </a:p>
          <a:p>
            <a:pPr>
              <a:lnSpc>
                <a:spcPts val="2850"/>
              </a:lnSpc>
            </a:pPr>
            <a:endParaRPr lang="en-US" sz="2400" b="1" dirty="0"/>
          </a:p>
          <a:p>
            <a:pPr>
              <a:lnSpc>
                <a:spcPts val="2850"/>
              </a:lnSpc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192DC-8553-9E5F-E25B-9E8CC6F2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7" y="4789686"/>
            <a:ext cx="13457613" cy="24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6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78A95-33C5-EC70-91D2-C2BA49BB0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690CDC-D6FC-C6BD-D769-77B804371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70BE50D4-7A39-1A15-03CA-B328E4CB2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F8B112-C483-B35A-FA02-665711144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64211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7CBDD3-76D6-6B5D-3DE9-3FB99F129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at a desk with a computer and a brain&#10;&#10;AI-generated content may be incorrect.">
            <a:extLst>
              <a:ext uri="{FF2B5EF4-FFF2-40B4-BE49-F238E27FC236}">
                <a16:creationId xmlns:a16="http://schemas.microsoft.com/office/drawing/2014/main" id="{60B5AFF4-164D-22A8-AE8F-9AB72DD311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rcRect t="15392" r="1" b="1"/>
          <a:stretch>
            <a:fillRect/>
          </a:stretch>
        </p:blipFill>
        <p:spPr>
          <a:xfrm>
            <a:off x="20" y="-1"/>
            <a:ext cx="14626722" cy="822959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834718-25A0-A1B3-E99D-B2E24DACE216}"/>
              </a:ext>
            </a:extLst>
          </p:cNvPr>
          <p:cNvSpPr/>
          <p:nvPr/>
        </p:nvSpPr>
        <p:spPr>
          <a:xfrm>
            <a:off x="772160" y="772160"/>
            <a:ext cx="8597609" cy="6685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kern="1200" cap="all" spc="200" baseline="0" dirty="0">
                <a:latin typeface="+mj-lt"/>
                <a:ea typeface="+mj-ea"/>
                <a:cs typeface="+mj-cs"/>
              </a:rPr>
              <a:t>ML Models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C3FF65-3C95-EEE0-B445-5992ADCD1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7526" y="2194560"/>
            <a:ext cx="0" cy="3840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21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846</TotalTime>
  <Words>1649</Words>
  <Application>Microsoft Office PowerPoint</Application>
  <PresentationFormat>Custom</PresentationFormat>
  <Paragraphs>277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Wingdings 3</vt:lpstr>
      <vt:lpstr>Outfit Medium</vt:lpstr>
      <vt:lpstr>Tw Cen MT</vt:lpstr>
      <vt:lpstr>Berlin Sans FB Demi</vt:lpstr>
      <vt:lpstr>Arial</vt:lpstr>
      <vt:lpstr>Tw Cen MT Condensed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Aaron Tan (23070356)</cp:lastModifiedBy>
  <cp:revision>134</cp:revision>
  <dcterms:created xsi:type="dcterms:W3CDTF">2025-09-28T12:37:35Z</dcterms:created>
  <dcterms:modified xsi:type="dcterms:W3CDTF">2025-10-24T12:40:52Z</dcterms:modified>
</cp:coreProperties>
</file>